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9" r:id="rId4"/>
    <p:sldId id="266" r:id="rId5"/>
    <p:sldId id="270" r:id="rId6"/>
    <p:sldId id="268" r:id="rId7"/>
    <p:sldId id="271" r:id="rId8"/>
    <p:sldId id="262" r:id="rId9"/>
    <p:sldId id="264" r:id="rId10"/>
    <p:sldId id="260" r:id="rId11"/>
    <p:sldId id="261" r:id="rId12"/>
    <p:sldId id="263" r:id="rId13"/>
    <p:sldId id="258" r:id="rId14"/>
    <p:sldId id="259" r:id="rId15"/>
    <p:sldId id="267" r:id="rId1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A06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96" y="49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4BDAA0-EDE9-47B6-B1AC-53D43ACD4BFC}"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4BDAA0-EDE9-47B6-B1AC-53D43ACD4BFC}"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4BDAA0-EDE9-47B6-B1AC-53D43ACD4BFC}" type="slidenum">
              <a:rPr lang="bg-BG" smtClean="0"/>
              <a:pPr/>
              <a:t>‹#›</a:t>
            </a:fld>
            <a:endParaRPr lang="bg-BG"/>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4BDAA0-EDE9-47B6-B1AC-53D43ACD4BFC}" type="slidenum">
              <a:rPr lang="bg-BG" smtClean="0"/>
              <a:pPr/>
              <a:t>‹#›</a:t>
            </a:fld>
            <a:endParaRPr lang="bg-BG"/>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4BDAA0-EDE9-47B6-B1AC-53D43ACD4BFC}"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B4BDAA0-EDE9-47B6-B1AC-53D43ACD4BFC}" type="slidenum">
              <a:rPr lang="bg-BG" smtClean="0"/>
              <a:pPr/>
              <a:t>‹#›</a:t>
            </a:fld>
            <a:endParaRPr lang="bg-BG"/>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B4BDAA0-EDE9-47B6-B1AC-53D43ACD4BFC}"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B4BDAA0-EDE9-47B6-B1AC-53D43ACD4BFC}"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B4BDAA0-EDE9-47B6-B1AC-53D43ACD4BFC}"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B4BDAA0-EDE9-47B6-B1AC-53D43ACD4BFC}" type="slidenum">
              <a:rPr lang="bg-BG" smtClean="0"/>
              <a:pPr/>
              <a:t>‹#›</a:t>
            </a:fld>
            <a:endParaRPr lang="bg-BG"/>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0C1F2-BF76-40C4-9D8C-BF89E7DF906A}" type="datetimeFigureOut">
              <a:rPr lang="bg-BG" smtClean="0"/>
              <a:pPr/>
              <a:t>14.4.2016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B4BDAA0-EDE9-47B6-B1AC-53D43ACD4BFC}" type="slidenum">
              <a:rPr lang="bg-BG" smtClean="0"/>
              <a:pPr/>
              <a:t>‹#›</a:t>
            </a:fld>
            <a:endParaRPr lang="bg-BG"/>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930C1F2-BF76-40C4-9D8C-BF89E7DF906A}" type="datetimeFigureOut">
              <a:rPr lang="bg-BG" smtClean="0"/>
              <a:pPr/>
              <a:t>14.4.2016 г.</a:t>
            </a:fld>
            <a:endParaRPr lang="bg-BG"/>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bg-BG"/>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4BDAA0-EDE9-47B6-B1AC-53D43ACD4BFC}" type="slidenum">
              <a:rPr lang="bg-BG" smtClean="0"/>
              <a:pPr/>
              <a:t>‹#›</a:t>
            </a:fld>
            <a:endParaRPr lang="bg-BG"/>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ot D old pc\Implamantation 2020\ЕUROPE FOR CITIZENS\web_site\Coat_of_Arms_of_Igualada.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6016667"/>
            <a:ext cx="638584" cy="7247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ot D old pc\Implamantation 2020\ЕUROPE FOR CITIZENS\web_site\logo setuba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40921" y="6067237"/>
            <a:ext cx="719111" cy="7032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ot D old pc\Implamantation 2020\ЕUROPE FOR CITIZENS\web_site\Nuggedu.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6067237"/>
            <a:ext cx="719111" cy="67413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Logo_Aksakov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83769" y="6067236"/>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40152" y="6280917"/>
            <a:ext cx="1584176" cy="422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1691680" y="980728"/>
            <a:ext cx="6101350" cy="584775"/>
          </a:xfrm>
          <a:prstGeom prst="rect">
            <a:avLst/>
          </a:prstGeom>
          <a:noFill/>
        </p:spPr>
        <p:txBody>
          <a:bodyPr wrap="none" rtlCol="0">
            <a:spAutoFit/>
          </a:bodyPr>
          <a:lstStyle/>
          <a:p>
            <a:pPr algn="ctr"/>
            <a:r>
              <a:rPr lang="pt-PT" sz="3200" b="1" i="1" cap="small" dirty="0" smtClean="0">
                <a:solidFill>
                  <a:schemeClr val="bg1"/>
                </a:solidFill>
                <a:effectLst>
                  <a:outerShdw blurRad="38100" dist="38100" dir="2700000" algn="tl">
                    <a:srgbClr val="000000">
                      <a:alpha val="43137"/>
                    </a:srgbClr>
                  </a:outerShdw>
                </a:effectLst>
                <a:latin typeface="+mj-lt"/>
              </a:rPr>
              <a:t>“europe through the eyes of youth”</a:t>
            </a:r>
            <a:endParaRPr lang="bg-BG" sz="3200" b="1" i="1"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2555776" y="1988840"/>
            <a:ext cx="4032448" cy="523220"/>
          </a:xfrm>
          <a:prstGeom prst="rect">
            <a:avLst/>
          </a:prstGeom>
          <a:noFill/>
        </p:spPr>
        <p:txBody>
          <a:bodyPr wrap="square" rtlCol="0">
            <a:spAutoFit/>
          </a:bodyPr>
          <a:lstStyle/>
          <a:p>
            <a:pPr algn="ctr"/>
            <a:r>
              <a:rPr lang="en-US" sz="2800" b="1" i="1" u="sng" dirty="0" smtClean="0">
                <a:solidFill>
                  <a:schemeClr val="tx2">
                    <a:lumMod val="75000"/>
                  </a:schemeClr>
                </a:solidFill>
                <a:effectLst>
                  <a:outerShdw blurRad="38100" dist="38100" dir="2700000" algn="tl">
                    <a:srgbClr val="000000">
                      <a:alpha val="43137"/>
                    </a:srgbClr>
                  </a:outerShdw>
                </a:effectLst>
                <a:latin typeface="+mj-lt"/>
              </a:rPr>
              <a:t>The youth of </a:t>
            </a:r>
            <a:r>
              <a:rPr lang="en-US" sz="2800" b="1" i="1" u="sng" dirty="0" err="1" smtClean="0">
                <a:solidFill>
                  <a:schemeClr val="tx2">
                    <a:lumMod val="75000"/>
                  </a:schemeClr>
                </a:solidFill>
                <a:effectLst>
                  <a:outerShdw blurRad="38100" dist="38100" dir="2700000" algn="tl">
                    <a:srgbClr val="000000">
                      <a:alpha val="43137"/>
                    </a:srgbClr>
                  </a:outerShdw>
                </a:effectLst>
                <a:latin typeface="+mj-lt"/>
              </a:rPr>
              <a:t>Aksakovo</a:t>
            </a:r>
            <a:endParaRPr lang="bg-BG" sz="2800" b="1" i="1" u="sng" dirty="0">
              <a:solidFill>
                <a:schemeClr val="tx2">
                  <a:lumMod val="75000"/>
                </a:schemeClr>
              </a:solidFill>
              <a:effectLst>
                <a:outerShdw blurRad="38100" dist="38100" dir="2700000" algn="tl">
                  <a:srgbClr val="000000">
                    <a:alpha val="43137"/>
                  </a:srgbClr>
                </a:outerShdw>
              </a:effectLst>
              <a:latin typeface="+mj-lt"/>
            </a:endParaRPr>
          </a:p>
        </p:txBody>
      </p:sp>
      <p:sp>
        <p:nvSpPr>
          <p:cNvPr id="2" name="TextBox 1"/>
          <p:cNvSpPr txBox="1"/>
          <p:nvPr/>
        </p:nvSpPr>
        <p:spPr>
          <a:xfrm>
            <a:off x="1331640" y="3284984"/>
            <a:ext cx="6552728" cy="400110"/>
          </a:xfrm>
          <a:prstGeom prst="rect">
            <a:avLst/>
          </a:prstGeom>
          <a:noFill/>
        </p:spPr>
        <p:txBody>
          <a:bodyPr wrap="square" rtlCol="0">
            <a:spAutoFit/>
          </a:bodyPr>
          <a:lstStyle/>
          <a:p>
            <a:pPr algn="ctr"/>
            <a:r>
              <a:rPr lang="en-US" sz="2000" b="1" i="1" dirty="0" smtClean="0">
                <a:solidFill>
                  <a:schemeClr val="bg1"/>
                </a:solidFill>
                <a:effectLst>
                  <a:outerShdw blurRad="38100" dist="38100" dir="2700000" algn="tl">
                    <a:srgbClr val="000000">
                      <a:alpha val="43137"/>
                    </a:srgbClr>
                  </a:outerShdw>
                </a:effectLst>
              </a:rPr>
              <a:t>20-22 April 2016, Setubal, Portugal</a:t>
            </a:r>
            <a:endParaRPr lang="bg-BG" sz="2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3012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844824"/>
            <a:ext cx="4824535" cy="4608512"/>
          </a:xfrm>
        </p:spPr>
        <p:txBody>
          <a:bodyPr>
            <a:normAutofit lnSpcReduction="10000"/>
          </a:bodyPr>
          <a:lstStyle/>
          <a:p>
            <a:r>
              <a:rPr lang="en-US" dirty="0" smtClean="0"/>
              <a:t>Scouting in </a:t>
            </a:r>
            <a:r>
              <a:rPr lang="en-US" dirty="0" err="1" smtClean="0"/>
              <a:t>Aksakovo</a:t>
            </a:r>
            <a:r>
              <a:rPr lang="en-US" dirty="0" smtClean="0"/>
              <a:t>- ‘’</a:t>
            </a:r>
            <a:r>
              <a:rPr lang="en-US" dirty="0" err="1" smtClean="0"/>
              <a:t>Vokil</a:t>
            </a:r>
            <a:r>
              <a:rPr lang="en-US" dirty="0" smtClean="0"/>
              <a:t>” is a branch of The Scout  Association  ‘’</a:t>
            </a:r>
            <a:r>
              <a:rPr lang="en-US" dirty="0" err="1" smtClean="0"/>
              <a:t>Vladislav</a:t>
            </a:r>
            <a:r>
              <a:rPr lang="en-US" dirty="0" smtClean="0"/>
              <a:t> </a:t>
            </a:r>
            <a:r>
              <a:rPr lang="en-US" dirty="0" err="1" smtClean="0"/>
              <a:t>Varnenchik</a:t>
            </a:r>
            <a:r>
              <a:rPr lang="en-US" dirty="0" smtClean="0"/>
              <a:t>’’- help in keeping the playgrounds and natural areas green and clear </a:t>
            </a:r>
          </a:p>
          <a:p>
            <a:pPr>
              <a:buNone/>
            </a:pPr>
            <a:endParaRPr lang="en-US" dirty="0" smtClean="0"/>
          </a:p>
          <a:p>
            <a:r>
              <a:rPr lang="en-US" dirty="0" smtClean="0"/>
              <a:t>First Aid Learning for young people- cooperation program between volunteers from the Bulgarian Red Cross and the Municipal Children Complex - </a:t>
            </a:r>
            <a:r>
              <a:rPr lang="en-US" dirty="0" err="1" smtClean="0"/>
              <a:t>Aksakovo</a:t>
            </a:r>
            <a:endParaRPr lang="bg-BG" dirty="0"/>
          </a:p>
        </p:txBody>
      </p:sp>
      <p:sp>
        <p:nvSpPr>
          <p:cNvPr id="3" name="Title 2"/>
          <p:cNvSpPr>
            <a:spLocks noGrp="1"/>
          </p:cNvSpPr>
          <p:nvPr>
            <p:ph type="title"/>
          </p:nvPr>
        </p:nvSpPr>
        <p:spPr/>
        <p:txBody>
          <a:bodyPr>
            <a:normAutofit fontScale="90000"/>
          </a:bodyPr>
          <a:lstStyle/>
          <a:p>
            <a:r>
              <a:rPr lang="en-US" dirty="0" smtClean="0"/>
              <a:t>Promoting active youth citizenship </a:t>
            </a:r>
            <a:endParaRPr lang="bg-BG" dirty="0"/>
          </a:p>
        </p:txBody>
      </p:sp>
      <p:pic>
        <p:nvPicPr>
          <p:cNvPr id="4" name="Picture 3" descr="New Picture (2).png"/>
          <p:cNvPicPr>
            <a:picLocks noChangeAspect="1"/>
          </p:cNvPicPr>
          <p:nvPr/>
        </p:nvPicPr>
        <p:blipFill>
          <a:blip r:embed="rId2" cstate="print"/>
          <a:stretch>
            <a:fillRect/>
          </a:stretch>
        </p:blipFill>
        <p:spPr>
          <a:xfrm>
            <a:off x="5652120" y="1772816"/>
            <a:ext cx="3096650" cy="2324961"/>
          </a:xfrm>
          <a:prstGeom prst="rect">
            <a:avLst/>
          </a:prstGeom>
          <a:ln>
            <a:noFill/>
          </a:ln>
          <a:effectLst>
            <a:softEdge rad="112500"/>
          </a:effectLst>
        </p:spPr>
      </p:pic>
      <p:pic>
        <p:nvPicPr>
          <p:cNvPr id="5" name="Picture 4" descr="club_transp.gif"/>
          <p:cNvPicPr>
            <a:picLocks noChangeAspect="1"/>
          </p:cNvPicPr>
          <p:nvPr/>
        </p:nvPicPr>
        <p:blipFill>
          <a:blip r:embed="rId3" cstate="print"/>
          <a:stretch>
            <a:fillRect/>
          </a:stretch>
        </p:blipFill>
        <p:spPr>
          <a:xfrm>
            <a:off x="5580112" y="1772816"/>
            <a:ext cx="1297212" cy="12948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P4290106.jpg"/>
          <p:cNvPicPr>
            <a:picLocks noChangeAspect="1"/>
          </p:cNvPicPr>
          <p:nvPr/>
        </p:nvPicPr>
        <p:blipFill>
          <a:blip r:embed="rId4" cstate="print"/>
          <a:stretch>
            <a:fillRect/>
          </a:stretch>
        </p:blipFill>
        <p:spPr>
          <a:xfrm>
            <a:off x="5700125" y="4293096"/>
            <a:ext cx="3078003" cy="23085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844824"/>
            <a:ext cx="7408333" cy="3450696"/>
          </a:xfrm>
        </p:spPr>
        <p:txBody>
          <a:bodyPr/>
          <a:lstStyle/>
          <a:p>
            <a:r>
              <a:rPr lang="en-US" dirty="0" smtClean="0"/>
              <a:t>FC  </a:t>
            </a:r>
            <a:r>
              <a:rPr lang="en-US" dirty="0" err="1" smtClean="0"/>
              <a:t>Aksakovo</a:t>
            </a:r>
            <a:endParaRPr lang="en-US" dirty="0" smtClean="0"/>
          </a:p>
          <a:p>
            <a:r>
              <a:rPr lang="en-US" dirty="0" smtClean="0"/>
              <a:t>FC </a:t>
            </a:r>
            <a:r>
              <a:rPr lang="en-US" dirty="0" err="1" smtClean="0"/>
              <a:t>Aksakovo</a:t>
            </a:r>
            <a:r>
              <a:rPr lang="en-US" dirty="0" smtClean="0"/>
              <a:t> 1948</a:t>
            </a:r>
          </a:p>
          <a:p>
            <a:r>
              <a:rPr lang="en-US" dirty="0" smtClean="0"/>
              <a:t>FC </a:t>
            </a:r>
            <a:r>
              <a:rPr lang="en-US" dirty="0" err="1" smtClean="0"/>
              <a:t>Ignatievo</a:t>
            </a:r>
            <a:endParaRPr lang="en-US" dirty="0" smtClean="0"/>
          </a:p>
        </p:txBody>
      </p:sp>
      <p:sp>
        <p:nvSpPr>
          <p:cNvPr id="3" name="Title 2"/>
          <p:cNvSpPr>
            <a:spLocks noGrp="1"/>
          </p:cNvSpPr>
          <p:nvPr>
            <p:ph type="title"/>
          </p:nvPr>
        </p:nvSpPr>
        <p:spPr/>
        <p:txBody>
          <a:bodyPr>
            <a:normAutofit/>
          </a:bodyPr>
          <a:lstStyle/>
          <a:p>
            <a:r>
              <a:rPr lang="en-US" sz="4000" dirty="0" smtClean="0"/>
              <a:t>Sport Clubs at a glace</a:t>
            </a:r>
            <a:endParaRPr lang="bg-BG" sz="4000" dirty="0"/>
          </a:p>
        </p:txBody>
      </p:sp>
      <p:pic>
        <p:nvPicPr>
          <p:cNvPr id="4" name="Picture 3" descr="akakovo_u19.jpg"/>
          <p:cNvPicPr>
            <a:picLocks noChangeAspect="1"/>
          </p:cNvPicPr>
          <p:nvPr/>
        </p:nvPicPr>
        <p:blipFill>
          <a:blip r:embed="rId2" cstate="print"/>
          <a:stretch>
            <a:fillRect/>
          </a:stretch>
        </p:blipFill>
        <p:spPr>
          <a:xfrm>
            <a:off x="4716016" y="2348880"/>
            <a:ext cx="4427984" cy="2647565"/>
          </a:xfrm>
          <a:prstGeom prst="rect">
            <a:avLst/>
          </a:prstGeom>
          <a:ln>
            <a:noFill/>
          </a:ln>
          <a:effectLst>
            <a:softEdge rad="112500"/>
          </a:effectLst>
        </p:spPr>
      </p:pic>
      <p:pic>
        <p:nvPicPr>
          <p:cNvPr id="6" name="Picture 5" descr="595552.jpg"/>
          <p:cNvPicPr>
            <a:picLocks noChangeAspect="1"/>
          </p:cNvPicPr>
          <p:nvPr/>
        </p:nvPicPr>
        <p:blipFill>
          <a:blip r:embed="rId3" cstate="print"/>
          <a:stretch>
            <a:fillRect/>
          </a:stretch>
        </p:blipFill>
        <p:spPr>
          <a:xfrm>
            <a:off x="611560" y="3818056"/>
            <a:ext cx="3960440" cy="2758386"/>
          </a:xfrm>
          <a:prstGeom prst="rect">
            <a:avLst/>
          </a:prstGeom>
          <a:ln>
            <a:noFill/>
          </a:ln>
          <a:effectLst>
            <a:softEdge rad="112500"/>
          </a:effectLst>
        </p:spPr>
      </p:pic>
      <p:pic>
        <p:nvPicPr>
          <p:cNvPr id="7" name="Picture 2" descr="C:\ot D old pc\Implamantation 2020\ЕUROPE FOR CITIZENS\web_site\LOGO project\Clipboard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Logo_Aksakov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48880"/>
            <a:ext cx="7408333" cy="3777283"/>
          </a:xfrm>
        </p:spPr>
        <p:txBody>
          <a:bodyPr/>
          <a:lstStyle/>
          <a:p>
            <a:r>
              <a:rPr lang="en-US" dirty="0" smtClean="0"/>
              <a:t>Greco-Roman wrestling  club</a:t>
            </a:r>
          </a:p>
          <a:p>
            <a:r>
              <a:rPr lang="en-US" smtClean="0"/>
              <a:t>age </a:t>
            </a:r>
            <a:r>
              <a:rPr lang="en-US" dirty="0" smtClean="0"/>
              <a:t>categories: schoolboys and cadets</a:t>
            </a:r>
            <a:endParaRPr lang="bg-BG" dirty="0"/>
          </a:p>
        </p:txBody>
      </p:sp>
      <p:sp>
        <p:nvSpPr>
          <p:cNvPr id="3" name="Title 2"/>
          <p:cNvSpPr>
            <a:spLocks noGrp="1"/>
          </p:cNvSpPr>
          <p:nvPr>
            <p:ph type="title"/>
          </p:nvPr>
        </p:nvSpPr>
        <p:spPr/>
        <p:txBody>
          <a:bodyPr>
            <a:normAutofit/>
          </a:bodyPr>
          <a:lstStyle/>
          <a:p>
            <a:r>
              <a:rPr lang="en-US" sz="4000" dirty="0" smtClean="0"/>
              <a:t>SC </a:t>
            </a:r>
            <a:r>
              <a:rPr lang="en-US" sz="4000" dirty="0" err="1" smtClean="0"/>
              <a:t>Primorec</a:t>
            </a:r>
            <a:endParaRPr lang="bg-BG" sz="4000" dirty="0"/>
          </a:p>
        </p:txBody>
      </p:sp>
      <p:pic>
        <p:nvPicPr>
          <p:cNvPr id="4" name="Picture 3" descr="e5e8c81474fae78e1a0d8e478bb4e563.jpg"/>
          <p:cNvPicPr>
            <a:picLocks noChangeAspect="1"/>
          </p:cNvPicPr>
          <p:nvPr/>
        </p:nvPicPr>
        <p:blipFill>
          <a:blip r:embed="rId2" cstate="print"/>
          <a:stretch>
            <a:fillRect/>
          </a:stretch>
        </p:blipFill>
        <p:spPr>
          <a:xfrm>
            <a:off x="539553" y="3567656"/>
            <a:ext cx="4248471" cy="2679206"/>
          </a:xfrm>
          <a:prstGeom prst="rect">
            <a:avLst/>
          </a:prstGeom>
          <a:ln>
            <a:noFill/>
          </a:ln>
          <a:effectLst>
            <a:softEdge rad="112500"/>
          </a:effectLst>
        </p:spPr>
      </p:pic>
      <p:pic>
        <p:nvPicPr>
          <p:cNvPr id="6" name="Picture 5" descr="Image_1898639_407.jpg"/>
          <p:cNvPicPr>
            <a:picLocks noChangeAspect="1"/>
          </p:cNvPicPr>
          <p:nvPr/>
        </p:nvPicPr>
        <p:blipFill>
          <a:blip r:embed="rId3" cstate="print"/>
          <a:stretch>
            <a:fillRect/>
          </a:stretch>
        </p:blipFill>
        <p:spPr>
          <a:xfrm>
            <a:off x="4932040" y="3573016"/>
            <a:ext cx="3969743" cy="2677269"/>
          </a:xfrm>
          <a:prstGeom prst="rect">
            <a:avLst/>
          </a:prstGeom>
          <a:ln>
            <a:noFill/>
          </a:ln>
          <a:effectLst>
            <a:softEdge rad="112500"/>
          </a:effectLst>
        </p:spPr>
      </p:pic>
      <p:pic>
        <p:nvPicPr>
          <p:cNvPr id="7" name="Picture 2" descr="C:\ot D old pc\Implamantation 2020\ЕUROPE FOR CITIZENS\web_site\LOGO project\Clipboard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Logo_Aksakov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Futsal</a:t>
            </a:r>
            <a:r>
              <a:rPr lang="en-US" dirty="0" smtClean="0"/>
              <a:t> Tournament of the </a:t>
            </a:r>
            <a:r>
              <a:rPr lang="en-US" dirty="0" err="1" smtClean="0"/>
              <a:t>Aksakovo</a:t>
            </a:r>
            <a:r>
              <a:rPr lang="en-US" dirty="0" smtClean="0"/>
              <a:t> Municipality</a:t>
            </a:r>
          </a:p>
          <a:p>
            <a:r>
              <a:rPr lang="en-US" dirty="0" smtClean="0"/>
              <a:t>Table Tennis Tournament</a:t>
            </a:r>
          </a:p>
          <a:p>
            <a:r>
              <a:rPr lang="en-US" dirty="0" err="1" smtClean="0"/>
              <a:t>Belote</a:t>
            </a:r>
            <a:r>
              <a:rPr lang="en-US" dirty="0" smtClean="0"/>
              <a:t> Tournament</a:t>
            </a:r>
          </a:p>
          <a:p>
            <a:r>
              <a:rPr lang="en-US" dirty="0" smtClean="0"/>
              <a:t>Bridge Tournament</a:t>
            </a:r>
          </a:p>
          <a:p>
            <a:r>
              <a:rPr lang="en-US" dirty="0" smtClean="0"/>
              <a:t>Backgammon &amp; Chess Tournament</a:t>
            </a:r>
          </a:p>
          <a:p>
            <a:r>
              <a:rPr lang="en-US" dirty="0" smtClean="0"/>
              <a:t>Volleyball Tournament</a:t>
            </a:r>
          </a:p>
          <a:p>
            <a:r>
              <a:rPr lang="en-US" dirty="0" smtClean="0"/>
              <a:t>Running Race</a:t>
            </a:r>
            <a:endParaRPr lang="bg-BG" dirty="0"/>
          </a:p>
        </p:txBody>
      </p:sp>
      <p:sp>
        <p:nvSpPr>
          <p:cNvPr id="3" name="Title 2"/>
          <p:cNvSpPr>
            <a:spLocks noGrp="1"/>
          </p:cNvSpPr>
          <p:nvPr>
            <p:ph type="title"/>
          </p:nvPr>
        </p:nvSpPr>
        <p:spPr/>
        <p:txBody>
          <a:bodyPr>
            <a:normAutofit/>
          </a:bodyPr>
          <a:lstStyle/>
          <a:p>
            <a:r>
              <a:rPr lang="en-US" sz="4000" dirty="0" smtClean="0"/>
              <a:t>Municipal sports events </a:t>
            </a:r>
            <a:endParaRPr lang="bg-BG" sz="4000" dirty="0"/>
          </a:p>
        </p:txBody>
      </p:sp>
      <p:pic>
        <p:nvPicPr>
          <p:cNvPr id="4"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rally.png"/>
          <p:cNvPicPr>
            <a:picLocks noGrp="1" noChangeAspect="1"/>
          </p:cNvPicPr>
          <p:nvPr>
            <p:ph idx="1"/>
          </p:nvPr>
        </p:nvPicPr>
        <p:blipFill>
          <a:blip r:embed="rId2" cstate="print"/>
          <a:stretch>
            <a:fillRect/>
          </a:stretch>
        </p:blipFill>
        <p:spPr>
          <a:xfrm>
            <a:off x="1115616" y="1556792"/>
            <a:ext cx="6896005" cy="485603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rmAutofit/>
          </a:bodyPr>
          <a:lstStyle/>
          <a:p>
            <a:r>
              <a:rPr lang="en-US" sz="3600" dirty="0" err="1" smtClean="0"/>
              <a:t>Aksakovo</a:t>
            </a:r>
            <a:r>
              <a:rPr lang="en-US" sz="3600" dirty="0" smtClean="0"/>
              <a:t>- part of the Varna Classic Rally</a:t>
            </a:r>
            <a:endParaRPr lang="bg-BG" sz="3600" dirty="0"/>
          </a:p>
        </p:txBody>
      </p:sp>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2924944"/>
            <a:ext cx="7408333" cy="3450696"/>
          </a:xfrm>
        </p:spPr>
        <p:txBody>
          <a:bodyPr>
            <a:normAutofit/>
          </a:bodyPr>
          <a:lstStyle/>
          <a:p>
            <a:pPr>
              <a:buNone/>
            </a:pPr>
            <a:r>
              <a:rPr lang="en-US" sz="4400" dirty="0" smtClean="0"/>
              <a:t>Thank you for your attention!</a:t>
            </a:r>
          </a:p>
          <a:p>
            <a:pPr>
              <a:buNone/>
            </a:pPr>
            <a:endParaRPr lang="bg-BG" sz="4400" dirty="0"/>
          </a:p>
        </p:txBody>
      </p:sp>
      <p:pic>
        <p:nvPicPr>
          <p:cNvPr id="3"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C:\ot D old pc\Implamantation 2020\ЕUROPE FOR CITIZENS\web_site\Coat_of_Arms_of_Igualada.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6016667"/>
            <a:ext cx="638584" cy="7247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ot D old pc\Implamantation 2020\ЕUROPE FOR CITIZENS\web_site\logo setuba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40921" y="6067237"/>
            <a:ext cx="719111" cy="70326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ot D old pc\Implamantation 2020\ЕUROPE FOR CITIZENS\web_site\Nuggedu.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4048" y="6067237"/>
            <a:ext cx="719111" cy="67413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Logo_Aksakov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83769" y="6067236"/>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40152" y="6280917"/>
            <a:ext cx="1584176" cy="422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2697749"/>
          </a:xfrm>
        </p:spPr>
        <p:txBody>
          <a:bodyPr/>
          <a:lstStyle/>
          <a:p>
            <a:r>
              <a:rPr lang="bg-BG" dirty="0" smtClean="0"/>
              <a:t>18 % </a:t>
            </a:r>
            <a:r>
              <a:rPr lang="en-US" dirty="0" smtClean="0"/>
              <a:t>of  population of </a:t>
            </a:r>
            <a:r>
              <a:rPr lang="en-US" dirty="0" err="1" smtClean="0"/>
              <a:t>Aksakovo</a:t>
            </a:r>
            <a:r>
              <a:rPr lang="en-US" dirty="0" smtClean="0"/>
              <a:t> Municipality are young people between 15 and 29 age;</a:t>
            </a:r>
          </a:p>
          <a:p>
            <a:r>
              <a:rPr lang="en-US" dirty="0"/>
              <a:t>6</a:t>
            </a:r>
            <a:r>
              <a:rPr lang="en-US" dirty="0" smtClean="0"/>
              <a:t> % is unemployment, but</a:t>
            </a:r>
          </a:p>
          <a:p>
            <a:r>
              <a:rPr lang="en-US" dirty="0" smtClean="0"/>
              <a:t>15 % is youth unemployment ;</a:t>
            </a:r>
          </a:p>
          <a:p>
            <a:r>
              <a:rPr lang="en-US" dirty="0" smtClean="0"/>
              <a:t>20% are </a:t>
            </a:r>
            <a:r>
              <a:rPr lang="en-US" dirty="0"/>
              <a:t>NEETs </a:t>
            </a:r>
            <a:r>
              <a:rPr lang="en-US" dirty="0" smtClean="0"/>
              <a:t>/neither </a:t>
            </a:r>
            <a:r>
              <a:rPr lang="en-US" dirty="0"/>
              <a:t>in employment, nor in education or </a:t>
            </a:r>
            <a:r>
              <a:rPr lang="en-US" dirty="0" smtClean="0"/>
              <a:t>training/ young people;</a:t>
            </a:r>
          </a:p>
          <a:p>
            <a:endParaRPr lang="en-US" dirty="0" smtClean="0"/>
          </a:p>
          <a:p>
            <a:pPr marL="0" indent="0">
              <a:buNone/>
            </a:pPr>
            <a:endParaRPr lang="bg-BG" dirty="0"/>
          </a:p>
        </p:txBody>
      </p:sp>
      <p:sp>
        <p:nvSpPr>
          <p:cNvPr id="3" name="Title 2"/>
          <p:cNvSpPr>
            <a:spLocks noGrp="1"/>
          </p:cNvSpPr>
          <p:nvPr>
            <p:ph type="title"/>
          </p:nvPr>
        </p:nvSpPr>
        <p:spPr/>
        <p:txBody>
          <a:bodyPr>
            <a:normAutofit/>
          </a:bodyPr>
          <a:lstStyle/>
          <a:p>
            <a:r>
              <a:rPr lang="en-US" sz="4000" dirty="0" smtClean="0"/>
              <a:t>Statistics on Youth</a:t>
            </a:r>
            <a:endParaRPr lang="en-US" sz="4000" dirty="0"/>
          </a:p>
        </p:txBody>
      </p:sp>
      <p:pic>
        <p:nvPicPr>
          <p:cNvPr id="4"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6059" y="2996952"/>
            <a:ext cx="7408333" cy="2049677"/>
          </a:xfrm>
        </p:spPr>
        <p:txBody>
          <a:bodyPr/>
          <a:lstStyle/>
          <a:p>
            <a:r>
              <a:rPr lang="en-US" dirty="0" smtClean="0"/>
              <a:t>Projects for youth</a:t>
            </a:r>
          </a:p>
          <a:p>
            <a:r>
              <a:rPr lang="en-US" dirty="0" smtClean="0"/>
              <a:t>Support school activities</a:t>
            </a:r>
          </a:p>
          <a:p>
            <a:r>
              <a:rPr lang="en-US" dirty="0" smtClean="0"/>
              <a:t>Support culture and sport activities of youth clubs</a:t>
            </a:r>
          </a:p>
          <a:p>
            <a:endParaRPr lang="bg-BG" dirty="0"/>
          </a:p>
        </p:txBody>
      </p:sp>
      <p:sp>
        <p:nvSpPr>
          <p:cNvPr id="3" name="Title 2"/>
          <p:cNvSpPr>
            <a:spLocks noGrp="1"/>
          </p:cNvSpPr>
          <p:nvPr>
            <p:ph type="title"/>
          </p:nvPr>
        </p:nvSpPr>
        <p:spPr/>
        <p:txBody>
          <a:bodyPr>
            <a:normAutofit fontScale="90000"/>
          </a:bodyPr>
          <a:lstStyle/>
          <a:p>
            <a:r>
              <a:rPr lang="en-US" dirty="0" smtClean="0"/>
              <a:t>Main priorities of local management in the field of youth</a:t>
            </a:r>
            <a:endParaRPr lang="en-US" dirty="0"/>
          </a:p>
        </p:txBody>
      </p:sp>
      <p:pic>
        <p:nvPicPr>
          <p:cNvPr id="4"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649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err="1" smtClean="0"/>
              <a:t>Youth</a:t>
            </a:r>
            <a:r>
              <a:rPr lang="es-ES_tradnl" dirty="0" smtClean="0"/>
              <a:t> </a:t>
            </a:r>
            <a:r>
              <a:rPr lang="es-ES_tradnl" dirty="0" err="1" smtClean="0"/>
              <a:t>Enhancement</a:t>
            </a:r>
            <a:r>
              <a:rPr lang="es-ES_tradnl" dirty="0" smtClean="0"/>
              <a:t> </a:t>
            </a:r>
            <a:r>
              <a:rPr lang="es-ES_tradnl" dirty="0" err="1" smtClean="0"/>
              <a:t>Projects</a:t>
            </a:r>
            <a:r>
              <a:rPr lang="es-ES_tradnl" dirty="0" smtClean="0"/>
              <a:t/>
            </a:r>
            <a:br>
              <a:rPr lang="es-ES_tradnl" dirty="0" smtClean="0"/>
            </a:br>
            <a:endParaRPr lang="bg-BG" dirty="0"/>
          </a:p>
        </p:txBody>
      </p:sp>
      <p:sp>
        <p:nvSpPr>
          <p:cNvPr id="3" name="Content Placeholder 2"/>
          <p:cNvSpPr>
            <a:spLocks noGrp="1"/>
          </p:cNvSpPr>
          <p:nvPr>
            <p:ph idx="1"/>
          </p:nvPr>
        </p:nvSpPr>
        <p:spPr>
          <a:xfrm>
            <a:off x="872067" y="2348880"/>
            <a:ext cx="7408333" cy="3777283"/>
          </a:xfrm>
        </p:spPr>
        <p:txBody>
          <a:bodyPr>
            <a:normAutofit fontScale="92500" lnSpcReduction="20000"/>
          </a:bodyPr>
          <a:lstStyle/>
          <a:p>
            <a:r>
              <a:rPr lang="en-US" dirty="0" smtClean="0"/>
              <a:t>Mayor´s Awards for Excellence </a:t>
            </a:r>
          </a:p>
          <a:p>
            <a:r>
              <a:rPr lang="en-US" dirty="0" smtClean="0"/>
              <a:t>Municipal Internship Program</a:t>
            </a:r>
          </a:p>
          <a:p>
            <a:r>
              <a:rPr lang="en-US" dirty="0" smtClean="0"/>
              <a:t>National </a:t>
            </a:r>
            <a:r>
              <a:rPr lang="en-US" dirty="0" err="1" smtClean="0"/>
              <a:t>Programme</a:t>
            </a:r>
            <a:r>
              <a:rPr lang="en-US" dirty="0" smtClean="0"/>
              <a:t> " Activation of inactive persons" in which </a:t>
            </a:r>
            <a:r>
              <a:rPr lang="en-US" dirty="0" err="1" smtClean="0"/>
              <a:t>Aksakovo</a:t>
            </a:r>
            <a:r>
              <a:rPr lang="en-US" dirty="0" smtClean="0"/>
              <a:t> was appointed junior specialist “youth mediator”</a:t>
            </a:r>
          </a:p>
          <a:p>
            <a:r>
              <a:rPr lang="en-US" dirty="0" smtClean="0"/>
              <a:t>Project  "Your future is in your hands “</a:t>
            </a:r>
          </a:p>
          <a:p>
            <a:r>
              <a:rPr lang="en-US" dirty="0" smtClean="0"/>
              <a:t>Project </a:t>
            </a:r>
            <a:r>
              <a:rPr lang="bg-BG" dirty="0" smtClean="0"/>
              <a:t> </a:t>
            </a:r>
            <a:r>
              <a:rPr lang="en-US" dirty="0" smtClean="0"/>
              <a:t>“Hand by </a:t>
            </a:r>
            <a:r>
              <a:rPr lang="en-US" dirty="0"/>
              <a:t>hand, looking to the world”</a:t>
            </a:r>
          </a:p>
          <a:p>
            <a:r>
              <a:rPr lang="en-US" dirty="0" smtClean="0"/>
              <a:t>Involvement of young people in the campaign of BTV - Media </a:t>
            </a:r>
            <a:r>
              <a:rPr lang="en-US" dirty="0" err="1" smtClean="0"/>
              <a:t>Grup</a:t>
            </a:r>
            <a:r>
              <a:rPr lang="en-US" dirty="0" smtClean="0"/>
              <a:t> " Let's clean Bulgaria for one day" </a:t>
            </a:r>
          </a:p>
          <a:p>
            <a:r>
              <a:rPr lang="en-US" dirty="0" smtClean="0"/>
              <a:t>Volunteering opportunities – chance to participate in all the activities related to the </a:t>
            </a:r>
            <a:r>
              <a:rPr lang="en-US" dirty="0" smtClean="0"/>
              <a:t>planning </a:t>
            </a:r>
            <a:r>
              <a:rPr lang="en-US" dirty="0" smtClean="0"/>
              <a:t>of sport and social </a:t>
            </a:r>
            <a:r>
              <a:rPr lang="en-US" dirty="0" smtClean="0"/>
              <a:t>              .                events</a:t>
            </a:r>
            <a:endParaRPr lang="en-US" dirty="0" smtClean="0"/>
          </a:p>
          <a:p>
            <a:endParaRPr lang="bg-BG" dirty="0"/>
          </a:p>
        </p:txBody>
      </p:sp>
      <p:pic>
        <p:nvPicPr>
          <p:cNvPr id="4"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5733256"/>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5805488"/>
            <a:ext cx="1800225"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3881" y="6067425"/>
            <a:ext cx="503237"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TextBox 3"/>
          <p:cNvSpPr txBox="1">
            <a:spLocks noChangeArrowheads="1"/>
          </p:cNvSpPr>
          <p:nvPr/>
        </p:nvSpPr>
        <p:spPr bwMode="auto">
          <a:xfrm>
            <a:off x="561345" y="573881"/>
            <a:ext cx="7889875"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ctr" eaLnBrk="1" hangingPunct="1">
              <a:spcBef>
                <a:spcPct val="50000"/>
              </a:spcBef>
            </a:pPr>
            <a:r>
              <a:rPr lang="en-GB" sz="2800" dirty="0" smtClean="0">
                <a:solidFill>
                  <a:schemeClr val="bg1"/>
                </a:solidFill>
                <a:latin typeface="+mj-lt"/>
              </a:rPr>
              <a:t>P</a:t>
            </a:r>
            <a:r>
              <a:rPr lang="en-GB" sz="2800" dirty="0" smtClean="0">
                <a:solidFill>
                  <a:schemeClr val="bg1"/>
                </a:solidFill>
                <a:latin typeface="+mj-lt"/>
              </a:rPr>
              <a:t>roject “</a:t>
            </a:r>
            <a:r>
              <a:rPr lang="en-US" sz="2800" dirty="0" smtClean="0">
                <a:solidFill>
                  <a:schemeClr val="bg1"/>
                </a:solidFill>
                <a:latin typeface="+mj-lt"/>
              </a:rPr>
              <a:t>Hand </a:t>
            </a:r>
            <a:r>
              <a:rPr lang="en-US" sz="2800" dirty="0">
                <a:solidFill>
                  <a:schemeClr val="bg1"/>
                </a:solidFill>
                <a:latin typeface="+mj-lt"/>
              </a:rPr>
              <a:t>by hand, looking to the </a:t>
            </a:r>
            <a:r>
              <a:rPr lang="en-US" sz="2800" dirty="0" smtClean="0">
                <a:solidFill>
                  <a:schemeClr val="bg1"/>
                </a:solidFill>
                <a:latin typeface="+mj-lt"/>
              </a:rPr>
              <a:t>world”</a:t>
            </a:r>
          </a:p>
          <a:p>
            <a:pPr algn="ctr" eaLnBrk="1" hangingPunct="1">
              <a:spcBef>
                <a:spcPct val="50000"/>
              </a:spcBef>
            </a:pPr>
            <a:r>
              <a:rPr lang="en-GB" sz="2000" dirty="0" smtClean="0">
                <a:solidFill>
                  <a:schemeClr val="bg1"/>
                </a:solidFill>
                <a:latin typeface="+mj-lt"/>
              </a:rPr>
              <a:t> </a:t>
            </a:r>
            <a:r>
              <a:rPr lang="en-GB" sz="2000" dirty="0">
                <a:solidFill>
                  <a:schemeClr val="bg1"/>
                </a:solidFill>
                <a:latin typeface="+mj-lt"/>
              </a:rPr>
              <a:t>Activities by interests</a:t>
            </a:r>
            <a:endParaRPr lang="bg-BG" sz="2000" dirty="0">
              <a:solidFill>
                <a:schemeClr val="bg1"/>
              </a:solidFill>
              <a:latin typeface="+mj-lt"/>
            </a:endParaRPr>
          </a:p>
        </p:txBody>
      </p:sp>
      <p:pic>
        <p:nvPicPr>
          <p:cNvPr id="43017"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663" y="1484313"/>
            <a:ext cx="2533650" cy="17287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8" name="Picture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11388" y="3573463"/>
            <a:ext cx="2532062" cy="1727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9" name="Picture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56113" y="1484313"/>
            <a:ext cx="2533650" cy="17287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0" name="Picture 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42050" y="3573463"/>
            <a:ext cx="2533650" cy="1727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1657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g-BG" dirty="0" smtClean="0"/>
              <a:t>4 </a:t>
            </a:r>
            <a:r>
              <a:rPr lang="en-US" dirty="0" smtClean="0"/>
              <a:t>primary schools, 2 secondary schools and Municipal children complex</a:t>
            </a:r>
          </a:p>
          <a:p>
            <a:r>
              <a:rPr lang="en-US" dirty="0" err="1" smtClean="0"/>
              <a:t>Minicipality</a:t>
            </a:r>
            <a:r>
              <a:rPr lang="en-US" dirty="0" smtClean="0"/>
              <a:t> of </a:t>
            </a:r>
            <a:r>
              <a:rPr lang="en-US" dirty="0" err="1" smtClean="0"/>
              <a:t>Aksakovo</a:t>
            </a:r>
            <a:r>
              <a:rPr lang="en-US" dirty="0" smtClean="0"/>
              <a:t> support school activities often financially;</a:t>
            </a:r>
          </a:p>
          <a:p>
            <a:r>
              <a:rPr lang="en-US" dirty="0" smtClean="0"/>
              <a:t>In the Municipal </a:t>
            </a:r>
            <a:r>
              <a:rPr lang="en-US" dirty="0"/>
              <a:t>children </a:t>
            </a:r>
            <a:r>
              <a:rPr lang="en-US" dirty="0" smtClean="0"/>
              <a:t>complex takes </a:t>
            </a:r>
            <a:r>
              <a:rPr lang="en-US" dirty="0" smtClean="0"/>
              <a:t>part 250 </a:t>
            </a:r>
            <a:r>
              <a:rPr lang="en-US" dirty="0" smtClean="0"/>
              <a:t>children and young people in different out school activities as informal groups;</a:t>
            </a:r>
            <a:endParaRPr lang="en-US" dirty="0"/>
          </a:p>
          <a:p>
            <a:endParaRPr lang="bg-BG" dirty="0"/>
          </a:p>
        </p:txBody>
      </p:sp>
      <p:sp>
        <p:nvSpPr>
          <p:cNvPr id="3" name="Title 2"/>
          <p:cNvSpPr>
            <a:spLocks noGrp="1"/>
          </p:cNvSpPr>
          <p:nvPr>
            <p:ph type="title"/>
          </p:nvPr>
        </p:nvSpPr>
        <p:spPr/>
        <p:txBody>
          <a:bodyPr>
            <a:normAutofit/>
          </a:bodyPr>
          <a:lstStyle/>
          <a:p>
            <a:r>
              <a:rPr lang="en-US" sz="4000" dirty="0" smtClean="0"/>
              <a:t>Support of school activities</a:t>
            </a:r>
            <a:endParaRPr lang="en-US" sz="4000" dirty="0"/>
          </a:p>
        </p:txBody>
      </p:sp>
      <p:pic>
        <p:nvPicPr>
          <p:cNvPr id="4"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0356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Support of school activities</a:t>
            </a:r>
            <a:endParaRPr lang="en-US" sz="4000" dirty="0"/>
          </a:p>
        </p:txBody>
      </p:sp>
      <p:pic>
        <p:nvPicPr>
          <p:cNvPr id="4"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805264"/>
            <a:ext cx="1800199"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ot D old pc\Implamentation 2014\ODK130\Activities\5\5.3\pic fest\51-Aksakovo-06.2014.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8343" y="2924944"/>
            <a:ext cx="3717592" cy="273630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ot D old pc\Implamentation 2014\ODK130\Activities\5\5.3\одк проект\101MSDCF\DSC0502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2924944"/>
            <a:ext cx="3744416" cy="273630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355976" y="1700808"/>
            <a:ext cx="4320480" cy="369332"/>
          </a:xfrm>
          <a:prstGeom prst="rect">
            <a:avLst/>
          </a:prstGeom>
          <a:noFill/>
        </p:spPr>
        <p:txBody>
          <a:bodyPr wrap="square" rtlCol="0">
            <a:spAutoFit/>
          </a:bodyPr>
          <a:lstStyle/>
          <a:p>
            <a:pPr algn="ctr"/>
            <a:r>
              <a:rPr lang="en-US" i="1" dirty="0" smtClean="0">
                <a:solidFill>
                  <a:schemeClr val="tx2">
                    <a:lumMod val="50000"/>
                  </a:schemeClr>
                </a:solidFill>
                <a:effectLst>
                  <a:outerShdw blurRad="38100" dist="38100" dir="2700000" algn="tl">
                    <a:srgbClr val="000000">
                      <a:alpha val="43137"/>
                    </a:srgbClr>
                  </a:outerShdw>
                </a:effectLst>
              </a:rPr>
              <a:t>Festival of ethnic tolerance </a:t>
            </a:r>
            <a:endParaRPr lang="bg-BG" i="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35868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3" y="2564904"/>
            <a:ext cx="8208912" cy="3561259"/>
          </a:xfrm>
        </p:spPr>
        <p:txBody>
          <a:bodyPr>
            <a:normAutofit/>
          </a:bodyPr>
          <a:lstStyle/>
          <a:p>
            <a:r>
              <a:rPr lang="en-US" dirty="0" smtClean="0"/>
              <a:t>Focus on the wealth of knowledge and skills that are transmitted  from one generation to the next;</a:t>
            </a:r>
          </a:p>
          <a:p>
            <a:r>
              <a:rPr lang="en-US" dirty="0" smtClean="0"/>
              <a:t>The Municipality is committed to continuously increase the opportunities for young people and audiences to discover folk music and dances and raise the profile of folklore through high quality performance and learning experiences;</a:t>
            </a:r>
          </a:p>
          <a:p>
            <a:r>
              <a:rPr lang="en-US" dirty="0" smtClean="0"/>
              <a:t>The local folk dance and song ensembles in conjunction with the support and encouragement of the Municipality  perform at prestigious festivals;</a:t>
            </a:r>
          </a:p>
          <a:p>
            <a:endParaRPr lang="en-US" dirty="0" smtClean="0"/>
          </a:p>
          <a:p>
            <a:endParaRPr lang="bg-BG" dirty="0"/>
          </a:p>
        </p:txBody>
      </p:sp>
      <p:sp>
        <p:nvSpPr>
          <p:cNvPr id="3" name="Title 2"/>
          <p:cNvSpPr>
            <a:spLocks noGrp="1"/>
          </p:cNvSpPr>
          <p:nvPr>
            <p:ph type="title"/>
          </p:nvPr>
        </p:nvSpPr>
        <p:spPr/>
        <p:txBody>
          <a:bodyPr>
            <a:noAutofit/>
          </a:bodyPr>
          <a:lstStyle/>
          <a:p>
            <a:r>
              <a:rPr lang="en-US" sz="4000" dirty="0" smtClean="0"/>
              <a:t>Preservation and enhancement of the Intangible Cultural Heritage</a:t>
            </a:r>
            <a:endParaRPr lang="bg-BG" sz="4000" dirty="0"/>
          </a:p>
        </p:txBody>
      </p:sp>
      <p:pic>
        <p:nvPicPr>
          <p:cNvPr id="4" name="Picture 2" descr="C:\ot D old pc\Implamantation 2020\ЕUROPE FOR CITIZENS\web_site\LOGO project\Clipboard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021288"/>
            <a:ext cx="1800199"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Logo_Aksakov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2400" y="5921684"/>
            <a:ext cx="504056"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24 май 2.JPG"/>
          <p:cNvPicPr>
            <a:picLocks noChangeAspect="1"/>
          </p:cNvPicPr>
          <p:nvPr/>
        </p:nvPicPr>
        <p:blipFill>
          <a:blip r:embed="rId2" cstate="print"/>
          <a:stretch>
            <a:fillRect/>
          </a:stretch>
        </p:blipFill>
        <p:spPr>
          <a:xfrm>
            <a:off x="0" y="0"/>
            <a:ext cx="4499992" cy="2999994"/>
          </a:xfrm>
          <a:prstGeom prst="rect">
            <a:avLst/>
          </a:prstGeom>
          <a:ln>
            <a:noFill/>
          </a:ln>
          <a:effectLst>
            <a:softEdge rad="112500"/>
          </a:effectLst>
        </p:spPr>
      </p:pic>
      <p:pic>
        <p:nvPicPr>
          <p:cNvPr id="6" name="Picture 5" descr="IMG_2407.JPG"/>
          <p:cNvPicPr>
            <a:picLocks noChangeAspect="1"/>
          </p:cNvPicPr>
          <p:nvPr/>
        </p:nvPicPr>
        <p:blipFill>
          <a:blip r:embed="rId3" cstate="print"/>
          <a:stretch>
            <a:fillRect/>
          </a:stretch>
        </p:blipFill>
        <p:spPr>
          <a:xfrm>
            <a:off x="4715509" y="0"/>
            <a:ext cx="4428491" cy="2952328"/>
          </a:xfrm>
          <a:prstGeom prst="rect">
            <a:avLst/>
          </a:prstGeom>
          <a:ln>
            <a:noFill/>
          </a:ln>
          <a:effectLst>
            <a:softEdge rad="112500"/>
          </a:effectLst>
        </p:spPr>
      </p:pic>
      <p:pic>
        <p:nvPicPr>
          <p:cNvPr id="4" name="Picture 3" descr="p002_1_02.png"/>
          <p:cNvPicPr>
            <a:picLocks noChangeAspect="1"/>
          </p:cNvPicPr>
          <p:nvPr/>
        </p:nvPicPr>
        <p:blipFill>
          <a:blip r:embed="rId4" cstate="print"/>
          <a:stretch>
            <a:fillRect/>
          </a:stretch>
        </p:blipFill>
        <p:spPr>
          <a:xfrm>
            <a:off x="0" y="3717032"/>
            <a:ext cx="4392436" cy="2915987"/>
          </a:xfrm>
          <a:prstGeom prst="rect">
            <a:avLst/>
          </a:prstGeom>
          <a:ln>
            <a:noFill/>
          </a:ln>
          <a:effectLst>
            <a:softEdge rad="112500"/>
          </a:effectLst>
        </p:spPr>
      </p:pic>
      <p:pic>
        <p:nvPicPr>
          <p:cNvPr id="7" name="Picture 6" descr="IMG_3077.jpg"/>
          <p:cNvPicPr>
            <a:picLocks noChangeAspect="1"/>
          </p:cNvPicPr>
          <p:nvPr/>
        </p:nvPicPr>
        <p:blipFill>
          <a:blip r:embed="rId5" cstate="print"/>
          <a:stretch>
            <a:fillRect/>
          </a:stretch>
        </p:blipFill>
        <p:spPr>
          <a:xfrm>
            <a:off x="4572000" y="3716693"/>
            <a:ext cx="4392488" cy="2928325"/>
          </a:xfrm>
          <a:prstGeom prst="rect">
            <a:avLst/>
          </a:prstGeom>
          <a:ln>
            <a:noFill/>
          </a:ln>
          <a:effectLst>
            <a:softEdge rad="112500"/>
          </a:effectLst>
        </p:spPr>
      </p:pic>
      <p:sp>
        <p:nvSpPr>
          <p:cNvPr id="10" name="TextBox 9"/>
          <p:cNvSpPr txBox="1"/>
          <p:nvPr/>
        </p:nvSpPr>
        <p:spPr>
          <a:xfrm>
            <a:off x="0" y="3068960"/>
            <a:ext cx="8892480" cy="461665"/>
          </a:xfrm>
          <a:prstGeom prst="rect">
            <a:avLst/>
          </a:prstGeom>
          <a:noFill/>
        </p:spPr>
        <p:txBody>
          <a:bodyPr wrap="square" rtlCol="0">
            <a:spAutoFit/>
          </a:bodyPr>
          <a:lstStyle/>
          <a:p>
            <a:r>
              <a:rPr lang="en-US" dirty="0" smtClean="0"/>
              <a:t> </a:t>
            </a:r>
            <a:r>
              <a:rPr lang="en-US" sz="2400" dirty="0" smtClean="0">
                <a:solidFill>
                  <a:schemeClr val="bg2">
                    <a:lumMod val="50000"/>
                  </a:schemeClr>
                </a:solidFill>
              </a:rPr>
              <a:t>Active participation in the local activities, events and organizations</a:t>
            </a:r>
            <a:endParaRPr lang="bg-BG" sz="2400" dirty="0">
              <a:solidFill>
                <a:schemeClr val="bg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603</TotalTime>
  <Words>431</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Slide 1</vt:lpstr>
      <vt:lpstr>Statistics on Youth</vt:lpstr>
      <vt:lpstr>Main priorities of local management in the field of youth</vt:lpstr>
      <vt:lpstr>Youth Enhancement Projects </vt:lpstr>
      <vt:lpstr>Slide 5</vt:lpstr>
      <vt:lpstr>Support of school activities</vt:lpstr>
      <vt:lpstr>Support of school activities</vt:lpstr>
      <vt:lpstr>Preservation and enhancement of the Intangible Cultural Heritage</vt:lpstr>
      <vt:lpstr>Slide 9</vt:lpstr>
      <vt:lpstr>Promoting active youth citizenship </vt:lpstr>
      <vt:lpstr>Sport Clubs at a glace</vt:lpstr>
      <vt:lpstr>SC Primorec</vt:lpstr>
      <vt:lpstr>Municipal sports events </vt:lpstr>
      <vt:lpstr>Aksakovo- part of the Varna Classic Rally</vt:lpstr>
      <vt:lpstr>Slide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TOSHIBA</cp:lastModifiedBy>
  <cp:revision>79</cp:revision>
  <dcterms:created xsi:type="dcterms:W3CDTF">2015-08-03T09:40:45Z</dcterms:created>
  <dcterms:modified xsi:type="dcterms:W3CDTF">2016-04-14T07:54:13Z</dcterms:modified>
</cp:coreProperties>
</file>