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charts/chart5.xml" ContentType="application/vnd.openxmlformats-officedocument.drawingml.chart+xml"/>
  <Override PartName="/ppt/theme/themeOverride5.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87" r:id="rId3"/>
    <p:sldId id="272" r:id="rId4"/>
    <p:sldId id="288" r:id="rId5"/>
    <p:sldId id="289" r:id="rId6"/>
    <p:sldId id="290" r:id="rId7"/>
    <p:sldId id="291" r:id="rId8"/>
    <p:sldId id="292" r:id="rId9"/>
    <p:sldId id="293" r:id="rId10"/>
    <p:sldId id="294" r:id="rId11"/>
    <p:sldId id="296" r:id="rId12"/>
    <p:sldId id="295" r:id="rId13"/>
    <p:sldId id="267" r:id="rId14"/>
  </p:sldIdLst>
  <p:sldSz cx="9144000" cy="6858000" type="screen4x3"/>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A06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72" y="20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5.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bg-BG"/>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'1'!$C$12</c:f>
              <c:strCache>
                <c:ptCount val="1"/>
                <c:pt idx="0">
                  <c:v>1-st meeting in BG</c:v>
                </c:pt>
              </c:strCache>
            </c:strRef>
          </c:tx>
          <c:invertIfNegative val="0"/>
          <c:cat>
            <c:strRef>
              <c:f>'1'!$B$13:$B$16</c:f>
              <c:strCache>
                <c:ptCount val="4"/>
                <c:pt idx="0">
                  <c:v>Between 1 and 3 countries </c:v>
                </c:pt>
                <c:pt idx="1">
                  <c:v>Between 3 and 5 countries </c:v>
                </c:pt>
                <c:pt idx="2">
                  <c:v>Above 5 countries </c:v>
                </c:pt>
                <c:pt idx="3">
                  <c:v>NO</c:v>
                </c:pt>
              </c:strCache>
            </c:strRef>
          </c:cat>
          <c:val>
            <c:numRef>
              <c:f>'1'!$C$13:$C$16</c:f>
              <c:numCache>
                <c:formatCode>0</c:formatCode>
                <c:ptCount val="4"/>
                <c:pt idx="0">
                  <c:v>68.965517241379317</c:v>
                </c:pt>
                <c:pt idx="1">
                  <c:v>17.241379310344829</c:v>
                </c:pt>
                <c:pt idx="2">
                  <c:v>6.8965517241379306</c:v>
                </c:pt>
                <c:pt idx="3">
                  <c:v>6.8965517241379306</c:v>
                </c:pt>
              </c:numCache>
            </c:numRef>
          </c:val>
        </c:ser>
        <c:ser>
          <c:idx val="1"/>
          <c:order val="1"/>
          <c:tx>
            <c:strRef>
              <c:f>'1'!$D$12</c:f>
              <c:strCache>
                <c:ptCount val="1"/>
                <c:pt idx="0">
                  <c:v>2-nd meeting PT</c:v>
                </c:pt>
              </c:strCache>
            </c:strRef>
          </c:tx>
          <c:invertIfNegative val="0"/>
          <c:cat>
            <c:strRef>
              <c:f>'1'!$B$13:$B$16</c:f>
              <c:strCache>
                <c:ptCount val="4"/>
                <c:pt idx="0">
                  <c:v>Between 1 and 3 countries </c:v>
                </c:pt>
                <c:pt idx="1">
                  <c:v>Between 3 and 5 countries </c:v>
                </c:pt>
                <c:pt idx="2">
                  <c:v>Above 5 countries </c:v>
                </c:pt>
                <c:pt idx="3">
                  <c:v>NO</c:v>
                </c:pt>
              </c:strCache>
            </c:strRef>
          </c:cat>
          <c:val>
            <c:numRef>
              <c:f>'1'!$D$13:$D$16</c:f>
              <c:numCache>
                <c:formatCode>0</c:formatCode>
                <c:ptCount val="4"/>
                <c:pt idx="0">
                  <c:v>38.46153846153846</c:v>
                </c:pt>
                <c:pt idx="1">
                  <c:v>29.23076923076923</c:v>
                </c:pt>
                <c:pt idx="2">
                  <c:v>3.0769230769230771</c:v>
                </c:pt>
                <c:pt idx="3">
                  <c:v>29.23076923076923</c:v>
                </c:pt>
              </c:numCache>
            </c:numRef>
          </c:val>
        </c:ser>
        <c:ser>
          <c:idx val="2"/>
          <c:order val="2"/>
          <c:tx>
            <c:strRef>
              <c:f>'1'!$E$12</c:f>
              <c:strCache>
                <c:ptCount val="1"/>
                <c:pt idx="0">
                  <c:v>3-rd meeting IT</c:v>
                </c:pt>
              </c:strCache>
            </c:strRef>
          </c:tx>
          <c:invertIfNegative val="0"/>
          <c:cat>
            <c:strRef>
              <c:f>'1'!$B$13:$B$16</c:f>
              <c:strCache>
                <c:ptCount val="4"/>
                <c:pt idx="0">
                  <c:v>Between 1 and 3 countries </c:v>
                </c:pt>
                <c:pt idx="1">
                  <c:v>Between 3 and 5 countries </c:v>
                </c:pt>
                <c:pt idx="2">
                  <c:v>Above 5 countries </c:v>
                </c:pt>
                <c:pt idx="3">
                  <c:v>NO</c:v>
                </c:pt>
              </c:strCache>
            </c:strRef>
          </c:cat>
          <c:val>
            <c:numRef>
              <c:f>'1'!$E$13:$E$16</c:f>
              <c:numCache>
                <c:formatCode>0</c:formatCode>
                <c:ptCount val="4"/>
                <c:pt idx="0">
                  <c:v>52.941176470588232</c:v>
                </c:pt>
                <c:pt idx="1">
                  <c:v>5.882352941176471</c:v>
                </c:pt>
                <c:pt idx="2">
                  <c:v>11.764705882352942</c:v>
                </c:pt>
                <c:pt idx="3">
                  <c:v>29.411764705882351</c:v>
                </c:pt>
              </c:numCache>
            </c:numRef>
          </c:val>
        </c:ser>
        <c:dLbls>
          <c:showLegendKey val="0"/>
          <c:showVal val="0"/>
          <c:showCatName val="0"/>
          <c:showSerName val="0"/>
          <c:showPercent val="0"/>
          <c:showBubbleSize val="0"/>
        </c:dLbls>
        <c:gapWidth val="150"/>
        <c:shape val="box"/>
        <c:axId val="242163712"/>
        <c:axId val="196782336"/>
        <c:axId val="0"/>
      </c:bar3DChart>
      <c:catAx>
        <c:axId val="242163712"/>
        <c:scaling>
          <c:orientation val="minMax"/>
        </c:scaling>
        <c:delete val="0"/>
        <c:axPos val="b"/>
        <c:majorTickMark val="none"/>
        <c:minorTickMark val="none"/>
        <c:tickLblPos val="nextTo"/>
        <c:crossAx val="196782336"/>
        <c:crossesAt val="0"/>
        <c:auto val="1"/>
        <c:lblAlgn val="ctr"/>
        <c:lblOffset val="100"/>
        <c:noMultiLvlLbl val="0"/>
      </c:catAx>
      <c:valAx>
        <c:axId val="196782336"/>
        <c:scaling>
          <c:orientation val="minMax"/>
        </c:scaling>
        <c:delete val="0"/>
        <c:axPos val="l"/>
        <c:majorGridlines/>
        <c:numFmt formatCode="0" sourceLinked="1"/>
        <c:majorTickMark val="none"/>
        <c:minorTickMark val="none"/>
        <c:tickLblPos val="nextTo"/>
        <c:crossAx val="242163712"/>
        <c:crosses val="autoZero"/>
        <c:crossBetween val="between"/>
      </c:valAx>
      <c:dTable>
        <c:showHorzBorder val="1"/>
        <c:showVertBorder val="1"/>
        <c:showOutline val="1"/>
        <c:showKeys val="1"/>
      </c:dTable>
    </c:plotArea>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bg-BG"/>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'2'!$C$15</c:f>
              <c:strCache>
                <c:ptCount val="1"/>
                <c:pt idx="0">
                  <c:v>1-st meeting in BG</c:v>
                </c:pt>
              </c:strCache>
            </c:strRef>
          </c:tx>
          <c:invertIfNegative val="0"/>
          <c:cat>
            <c:strRef>
              <c:f>'2'!$B$16:$B$19</c:f>
              <c:strCache>
                <c:ptCount val="4"/>
                <c:pt idx="0">
                  <c:v>Between 1 and 3 countries </c:v>
                </c:pt>
                <c:pt idx="1">
                  <c:v>Between 3 and 5 countries </c:v>
                </c:pt>
                <c:pt idx="2">
                  <c:v>Above 5 countries </c:v>
                </c:pt>
                <c:pt idx="3">
                  <c:v>NO</c:v>
                </c:pt>
              </c:strCache>
            </c:strRef>
          </c:cat>
          <c:val>
            <c:numRef>
              <c:f>'2'!$C$16:$C$19</c:f>
              <c:numCache>
                <c:formatCode>0</c:formatCode>
                <c:ptCount val="4"/>
                <c:pt idx="0">
                  <c:v>46.153846153846153</c:v>
                </c:pt>
                <c:pt idx="1">
                  <c:v>14.035087719298245</c:v>
                </c:pt>
                <c:pt idx="2">
                  <c:v>1.7543859649122806</c:v>
                </c:pt>
                <c:pt idx="3">
                  <c:v>31.578947368421051</c:v>
                </c:pt>
              </c:numCache>
            </c:numRef>
          </c:val>
        </c:ser>
        <c:ser>
          <c:idx val="1"/>
          <c:order val="1"/>
          <c:tx>
            <c:strRef>
              <c:f>'2'!$D$15</c:f>
              <c:strCache>
                <c:ptCount val="1"/>
                <c:pt idx="0">
                  <c:v>2-nd meeting PT</c:v>
                </c:pt>
              </c:strCache>
            </c:strRef>
          </c:tx>
          <c:invertIfNegative val="0"/>
          <c:cat>
            <c:strRef>
              <c:f>'2'!$B$16:$B$19</c:f>
              <c:strCache>
                <c:ptCount val="4"/>
                <c:pt idx="0">
                  <c:v>Between 1 and 3 countries </c:v>
                </c:pt>
                <c:pt idx="1">
                  <c:v>Between 3 and 5 countries </c:v>
                </c:pt>
                <c:pt idx="2">
                  <c:v>Above 5 countries </c:v>
                </c:pt>
                <c:pt idx="3">
                  <c:v>NO</c:v>
                </c:pt>
              </c:strCache>
            </c:strRef>
          </c:cat>
          <c:val>
            <c:numRef>
              <c:f>'2'!$D$16:$D$19</c:f>
              <c:numCache>
                <c:formatCode>0</c:formatCode>
                <c:ptCount val="4"/>
                <c:pt idx="0">
                  <c:v>63.157894736842103</c:v>
                </c:pt>
                <c:pt idx="1">
                  <c:v>14.035087719298245</c:v>
                </c:pt>
                <c:pt idx="2">
                  <c:v>7.0175438596491224</c:v>
                </c:pt>
                <c:pt idx="3">
                  <c:v>29.82456140350877</c:v>
                </c:pt>
              </c:numCache>
            </c:numRef>
          </c:val>
        </c:ser>
        <c:ser>
          <c:idx val="2"/>
          <c:order val="2"/>
          <c:tx>
            <c:strRef>
              <c:f>'2'!$E$15</c:f>
              <c:strCache>
                <c:ptCount val="1"/>
                <c:pt idx="0">
                  <c:v>3-rd meeting IT</c:v>
                </c:pt>
              </c:strCache>
            </c:strRef>
          </c:tx>
          <c:invertIfNegative val="0"/>
          <c:cat>
            <c:strRef>
              <c:f>'2'!$B$16:$B$19</c:f>
              <c:strCache>
                <c:ptCount val="4"/>
                <c:pt idx="0">
                  <c:v>Between 1 and 3 countries </c:v>
                </c:pt>
                <c:pt idx="1">
                  <c:v>Between 3 and 5 countries </c:v>
                </c:pt>
                <c:pt idx="2">
                  <c:v>Above 5 countries </c:v>
                </c:pt>
                <c:pt idx="3">
                  <c:v>NO</c:v>
                </c:pt>
              </c:strCache>
            </c:strRef>
          </c:cat>
          <c:val>
            <c:numRef>
              <c:f>'2'!$E$16:$E$19</c:f>
              <c:numCache>
                <c:formatCode>0</c:formatCode>
                <c:ptCount val="4"/>
                <c:pt idx="0">
                  <c:v>47.058823529411768</c:v>
                </c:pt>
                <c:pt idx="1">
                  <c:v>17.647058823529413</c:v>
                </c:pt>
                <c:pt idx="2">
                  <c:v>0</c:v>
                </c:pt>
                <c:pt idx="3">
                  <c:v>35.294117647058826</c:v>
                </c:pt>
              </c:numCache>
            </c:numRef>
          </c:val>
        </c:ser>
        <c:dLbls>
          <c:showLegendKey val="0"/>
          <c:showVal val="0"/>
          <c:showCatName val="0"/>
          <c:showSerName val="0"/>
          <c:showPercent val="0"/>
          <c:showBubbleSize val="0"/>
        </c:dLbls>
        <c:gapWidth val="150"/>
        <c:shape val="box"/>
        <c:axId val="242165760"/>
        <c:axId val="241795072"/>
        <c:axId val="0"/>
      </c:bar3DChart>
      <c:catAx>
        <c:axId val="242165760"/>
        <c:scaling>
          <c:orientation val="minMax"/>
        </c:scaling>
        <c:delete val="0"/>
        <c:axPos val="b"/>
        <c:majorTickMark val="none"/>
        <c:minorTickMark val="none"/>
        <c:tickLblPos val="nextTo"/>
        <c:crossAx val="241795072"/>
        <c:crosses val="autoZero"/>
        <c:auto val="1"/>
        <c:lblAlgn val="ctr"/>
        <c:lblOffset val="100"/>
        <c:noMultiLvlLbl val="0"/>
      </c:catAx>
      <c:valAx>
        <c:axId val="241795072"/>
        <c:scaling>
          <c:orientation val="minMax"/>
        </c:scaling>
        <c:delete val="0"/>
        <c:axPos val="l"/>
        <c:majorGridlines/>
        <c:numFmt formatCode="0" sourceLinked="1"/>
        <c:majorTickMark val="none"/>
        <c:minorTickMark val="none"/>
        <c:tickLblPos val="nextTo"/>
        <c:crossAx val="242165760"/>
        <c:crosses val="autoZero"/>
        <c:crossBetween val="between"/>
      </c:valAx>
      <c:dTable>
        <c:showHorzBorder val="1"/>
        <c:showVertBorder val="1"/>
        <c:showOutline val="1"/>
        <c:showKeys val="1"/>
      </c:dTable>
    </c:plotArea>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bg-BG"/>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'6'!$B$13</c:f>
              <c:strCache>
                <c:ptCount val="1"/>
                <c:pt idx="0">
                  <c:v>Yes it is right and sufficient </c:v>
                </c:pt>
              </c:strCache>
            </c:strRef>
          </c:tx>
          <c:invertIfNegative val="0"/>
          <c:cat>
            <c:strRef>
              <c:f>'6'!$C$12:$E$12</c:f>
              <c:strCache>
                <c:ptCount val="3"/>
                <c:pt idx="0">
                  <c:v>1-st meeting in BG</c:v>
                </c:pt>
                <c:pt idx="1">
                  <c:v>2-nd meeting PT</c:v>
                </c:pt>
                <c:pt idx="2">
                  <c:v>3-rd meeting IT</c:v>
                </c:pt>
              </c:strCache>
            </c:strRef>
          </c:cat>
          <c:val>
            <c:numRef>
              <c:f>'6'!$C$13:$E$13</c:f>
              <c:numCache>
                <c:formatCode>0</c:formatCode>
                <c:ptCount val="3"/>
                <c:pt idx="0">
                  <c:v>12.727272727272727</c:v>
                </c:pt>
                <c:pt idx="1">
                  <c:v>18.46153846153846</c:v>
                </c:pt>
                <c:pt idx="2">
                  <c:v>11.764705882352942</c:v>
                </c:pt>
              </c:numCache>
            </c:numRef>
          </c:val>
        </c:ser>
        <c:ser>
          <c:idx val="1"/>
          <c:order val="1"/>
          <c:tx>
            <c:strRef>
              <c:f>'6'!$B$14</c:f>
              <c:strCache>
                <c:ptCount val="1"/>
                <c:pt idx="0">
                  <c:v>Right, but insufficient </c:v>
                </c:pt>
              </c:strCache>
            </c:strRef>
          </c:tx>
          <c:invertIfNegative val="0"/>
          <c:cat>
            <c:strRef>
              <c:f>'6'!$C$12:$E$12</c:f>
              <c:strCache>
                <c:ptCount val="3"/>
                <c:pt idx="0">
                  <c:v>1-st meeting in BG</c:v>
                </c:pt>
                <c:pt idx="1">
                  <c:v>2-nd meeting PT</c:v>
                </c:pt>
                <c:pt idx="2">
                  <c:v>3-rd meeting IT</c:v>
                </c:pt>
              </c:strCache>
            </c:strRef>
          </c:cat>
          <c:val>
            <c:numRef>
              <c:f>'6'!$C$14:$E$14</c:f>
              <c:numCache>
                <c:formatCode>0</c:formatCode>
                <c:ptCount val="3"/>
                <c:pt idx="0">
                  <c:v>61.81818181818182</c:v>
                </c:pt>
                <c:pt idx="1">
                  <c:v>76.92307692307692</c:v>
                </c:pt>
                <c:pt idx="2">
                  <c:v>82.352941176470594</c:v>
                </c:pt>
              </c:numCache>
            </c:numRef>
          </c:val>
        </c:ser>
        <c:ser>
          <c:idx val="2"/>
          <c:order val="2"/>
          <c:tx>
            <c:strRef>
              <c:f>'6'!$B$15</c:f>
              <c:strCache>
                <c:ptCount val="1"/>
                <c:pt idx="0">
                  <c:v>Neither right nor sufficient </c:v>
                </c:pt>
              </c:strCache>
            </c:strRef>
          </c:tx>
          <c:invertIfNegative val="0"/>
          <c:cat>
            <c:strRef>
              <c:f>'6'!$C$12:$E$12</c:f>
              <c:strCache>
                <c:ptCount val="3"/>
                <c:pt idx="0">
                  <c:v>1-st meeting in BG</c:v>
                </c:pt>
                <c:pt idx="1">
                  <c:v>2-nd meeting PT</c:v>
                </c:pt>
                <c:pt idx="2">
                  <c:v>3-rd meeting IT</c:v>
                </c:pt>
              </c:strCache>
            </c:strRef>
          </c:cat>
          <c:val>
            <c:numRef>
              <c:f>'6'!$C$15:$E$15</c:f>
              <c:numCache>
                <c:formatCode>0</c:formatCode>
                <c:ptCount val="3"/>
                <c:pt idx="0">
                  <c:v>25.454545454545453</c:v>
                </c:pt>
                <c:pt idx="1">
                  <c:v>4.615384615384615</c:v>
                </c:pt>
                <c:pt idx="2">
                  <c:v>5.882352941176471</c:v>
                </c:pt>
              </c:numCache>
            </c:numRef>
          </c:val>
        </c:ser>
        <c:dLbls>
          <c:showLegendKey val="0"/>
          <c:showVal val="0"/>
          <c:showCatName val="0"/>
          <c:showSerName val="0"/>
          <c:showPercent val="0"/>
          <c:showBubbleSize val="0"/>
        </c:dLbls>
        <c:gapWidth val="150"/>
        <c:shape val="box"/>
        <c:axId val="252916736"/>
        <c:axId val="252232832"/>
        <c:axId val="0"/>
      </c:bar3DChart>
      <c:catAx>
        <c:axId val="252916736"/>
        <c:scaling>
          <c:orientation val="minMax"/>
        </c:scaling>
        <c:delete val="0"/>
        <c:axPos val="b"/>
        <c:majorTickMark val="none"/>
        <c:minorTickMark val="none"/>
        <c:tickLblPos val="nextTo"/>
        <c:crossAx val="252232832"/>
        <c:crosses val="autoZero"/>
        <c:auto val="1"/>
        <c:lblAlgn val="ctr"/>
        <c:lblOffset val="100"/>
        <c:noMultiLvlLbl val="0"/>
      </c:catAx>
      <c:valAx>
        <c:axId val="252232832"/>
        <c:scaling>
          <c:orientation val="minMax"/>
        </c:scaling>
        <c:delete val="0"/>
        <c:axPos val="l"/>
        <c:majorGridlines/>
        <c:numFmt formatCode="0" sourceLinked="1"/>
        <c:majorTickMark val="none"/>
        <c:minorTickMark val="none"/>
        <c:tickLblPos val="nextTo"/>
        <c:crossAx val="252916736"/>
        <c:crosses val="autoZero"/>
        <c:crossBetween val="between"/>
      </c:valAx>
      <c:dTable>
        <c:showHorzBorder val="1"/>
        <c:showVertBorder val="1"/>
        <c:showOutline val="1"/>
        <c:showKeys val="1"/>
      </c:dTable>
    </c:plotArea>
    <c:plotVisOnly val="1"/>
    <c:dispBlanksAs val="gap"/>
    <c:showDLblsOverMax val="0"/>
  </c:chart>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bg-BG"/>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'7'!$B$7</c:f>
              <c:strCache>
                <c:ptCount val="1"/>
                <c:pt idx="0">
                  <c:v>you need to be shown the way to become stronger;</c:v>
                </c:pt>
              </c:strCache>
            </c:strRef>
          </c:tx>
          <c:invertIfNegative val="0"/>
          <c:cat>
            <c:strRef>
              <c:f>'7'!$C$6:$E$6</c:f>
              <c:strCache>
                <c:ptCount val="3"/>
                <c:pt idx="0">
                  <c:v>1-st meeting in BG</c:v>
                </c:pt>
                <c:pt idx="1">
                  <c:v>2-nd meeting PT</c:v>
                </c:pt>
                <c:pt idx="2">
                  <c:v>3-rd meeting IT</c:v>
                </c:pt>
              </c:strCache>
            </c:strRef>
          </c:cat>
          <c:val>
            <c:numRef>
              <c:f>'7'!$C$7:$E$7</c:f>
              <c:numCache>
                <c:formatCode>General</c:formatCode>
                <c:ptCount val="3"/>
                <c:pt idx="0">
                  <c:v>35</c:v>
                </c:pt>
                <c:pt idx="1">
                  <c:v>21</c:v>
                </c:pt>
                <c:pt idx="2">
                  <c:v>6</c:v>
                </c:pt>
              </c:numCache>
            </c:numRef>
          </c:val>
        </c:ser>
        <c:ser>
          <c:idx val="1"/>
          <c:order val="1"/>
          <c:tx>
            <c:strRef>
              <c:f>'7'!$B$8</c:f>
              <c:strCache>
                <c:ptCount val="1"/>
                <c:pt idx="0">
                  <c:v>there should be more requirements for the weaker;</c:v>
                </c:pt>
              </c:strCache>
            </c:strRef>
          </c:tx>
          <c:invertIfNegative val="0"/>
          <c:cat>
            <c:strRef>
              <c:f>'7'!$C$6:$E$6</c:f>
              <c:strCache>
                <c:ptCount val="3"/>
                <c:pt idx="0">
                  <c:v>1-st meeting in BG</c:v>
                </c:pt>
                <c:pt idx="1">
                  <c:v>2-nd meeting PT</c:v>
                </c:pt>
                <c:pt idx="2">
                  <c:v>3-rd meeting IT</c:v>
                </c:pt>
              </c:strCache>
            </c:strRef>
          </c:cat>
          <c:val>
            <c:numRef>
              <c:f>'7'!$C$8:$E$8</c:f>
              <c:numCache>
                <c:formatCode>General</c:formatCode>
                <c:ptCount val="3"/>
                <c:pt idx="0">
                  <c:v>14</c:v>
                </c:pt>
                <c:pt idx="1">
                  <c:v>32</c:v>
                </c:pt>
                <c:pt idx="2">
                  <c:v>7</c:v>
                </c:pt>
              </c:numCache>
            </c:numRef>
          </c:val>
        </c:ser>
        <c:ser>
          <c:idx val="2"/>
          <c:order val="2"/>
          <c:tx>
            <c:strRef>
              <c:f>'7'!$B$9</c:f>
              <c:strCache>
                <c:ptCount val="1"/>
                <c:pt idx="0">
                  <c:v>please state what else</c:v>
                </c:pt>
              </c:strCache>
            </c:strRef>
          </c:tx>
          <c:invertIfNegative val="0"/>
          <c:cat>
            <c:strRef>
              <c:f>'7'!$C$6:$E$6</c:f>
              <c:strCache>
                <c:ptCount val="3"/>
                <c:pt idx="0">
                  <c:v>1-st meeting in BG</c:v>
                </c:pt>
                <c:pt idx="1">
                  <c:v>2-nd meeting PT</c:v>
                </c:pt>
                <c:pt idx="2">
                  <c:v>3-rd meeting IT</c:v>
                </c:pt>
              </c:strCache>
            </c:strRef>
          </c:cat>
          <c:val>
            <c:numRef>
              <c:f>'7'!$C$9:$E$9</c:f>
              <c:numCache>
                <c:formatCode>General</c:formatCode>
                <c:ptCount val="3"/>
                <c:pt idx="0">
                  <c:v>4</c:v>
                </c:pt>
                <c:pt idx="1">
                  <c:v>0</c:v>
                </c:pt>
                <c:pt idx="2">
                  <c:v>0</c:v>
                </c:pt>
              </c:numCache>
            </c:numRef>
          </c:val>
        </c:ser>
        <c:dLbls>
          <c:showLegendKey val="0"/>
          <c:showVal val="0"/>
          <c:showCatName val="0"/>
          <c:showSerName val="0"/>
          <c:showPercent val="0"/>
          <c:showBubbleSize val="0"/>
        </c:dLbls>
        <c:gapWidth val="150"/>
        <c:shape val="box"/>
        <c:axId val="252917760"/>
        <c:axId val="252238592"/>
        <c:axId val="0"/>
      </c:bar3DChart>
      <c:catAx>
        <c:axId val="252917760"/>
        <c:scaling>
          <c:orientation val="minMax"/>
        </c:scaling>
        <c:delete val="0"/>
        <c:axPos val="b"/>
        <c:majorTickMark val="none"/>
        <c:minorTickMark val="none"/>
        <c:tickLblPos val="nextTo"/>
        <c:crossAx val="252238592"/>
        <c:crosses val="autoZero"/>
        <c:auto val="1"/>
        <c:lblAlgn val="ctr"/>
        <c:lblOffset val="100"/>
        <c:noMultiLvlLbl val="0"/>
      </c:catAx>
      <c:valAx>
        <c:axId val="252238592"/>
        <c:scaling>
          <c:orientation val="minMax"/>
        </c:scaling>
        <c:delete val="0"/>
        <c:axPos val="l"/>
        <c:majorGridlines/>
        <c:numFmt formatCode="General" sourceLinked="1"/>
        <c:majorTickMark val="none"/>
        <c:minorTickMark val="none"/>
        <c:tickLblPos val="nextTo"/>
        <c:crossAx val="252917760"/>
        <c:crosses val="autoZero"/>
        <c:crossBetween val="between"/>
      </c:valAx>
      <c:dTable>
        <c:showHorzBorder val="1"/>
        <c:showVertBorder val="1"/>
        <c:showOutline val="1"/>
        <c:showKeys val="1"/>
      </c:dTable>
    </c:plotArea>
    <c:plotVisOnly val="1"/>
    <c:dispBlanksAs val="gap"/>
    <c:showDLblsOverMax val="0"/>
  </c:chart>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bg-BG"/>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'8'!$E$12</c:f>
              <c:strCache>
                <c:ptCount val="1"/>
                <c:pt idx="0">
                  <c:v>1-st meeting in BG</c:v>
                </c:pt>
              </c:strCache>
            </c:strRef>
          </c:tx>
          <c:invertIfNegative val="0"/>
          <c:cat>
            <c:strRef>
              <c:f>'8'!$D$13:$D$16</c:f>
              <c:strCache>
                <c:ptCount val="4"/>
                <c:pt idx="0">
                  <c:v> The same way Victor Hugo sees it in 1849: “A day will come when all nations on this continent, ……</c:v>
                </c:pt>
                <c:pt idx="1">
                  <c:v>There will always be countries that will not be members in the EU. </c:v>
                </c:pt>
                <c:pt idx="2">
                  <c:v>EU will fall into a deep crises </c:v>
                </c:pt>
                <c:pt idx="3">
                  <c:v>EU will fall apart.</c:v>
                </c:pt>
              </c:strCache>
            </c:strRef>
          </c:cat>
          <c:val>
            <c:numRef>
              <c:f>'8'!$E$13:$E$16</c:f>
              <c:numCache>
                <c:formatCode>General</c:formatCode>
                <c:ptCount val="4"/>
                <c:pt idx="0">
                  <c:v>17</c:v>
                </c:pt>
                <c:pt idx="1">
                  <c:v>27</c:v>
                </c:pt>
                <c:pt idx="2">
                  <c:v>5</c:v>
                </c:pt>
                <c:pt idx="3">
                  <c:v>6</c:v>
                </c:pt>
              </c:numCache>
            </c:numRef>
          </c:val>
        </c:ser>
        <c:ser>
          <c:idx val="1"/>
          <c:order val="1"/>
          <c:tx>
            <c:strRef>
              <c:f>'8'!$F$12</c:f>
              <c:strCache>
                <c:ptCount val="1"/>
                <c:pt idx="0">
                  <c:v>2-nd Meeting PT</c:v>
                </c:pt>
              </c:strCache>
            </c:strRef>
          </c:tx>
          <c:invertIfNegative val="0"/>
          <c:cat>
            <c:strRef>
              <c:f>'8'!$D$13:$D$16</c:f>
              <c:strCache>
                <c:ptCount val="4"/>
                <c:pt idx="0">
                  <c:v> The same way Victor Hugo sees it in 1849: “A day will come when all nations on this continent, ……</c:v>
                </c:pt>
                <c:pt idx="1">
                  <c:v>There will always be countries that will not be members in the EU. </c:v>
                </c:pt>
                <c:pt idx="2">
                  <c:v>EU will fall into a deep crises </c:v>
                </c:pt>
                <c:pt idx="3">
                  <c:v>EU will fall apart.</c:v>
                </c:pt>
              </c:strCache>
            </c:strRef>
          </c:cat>
          <c:val>
            <c:numRef>
              <c:f>'8'!$F$13:$F$16</c:f>
              <c:numCache>
                <c:formatCode>General</c:formatCode>
                <c:ptCount val="4"/>
                <c:pt idx="0">
                  <c:v>9</c:v>
                </c:pt>
                <c:pt idx="1">
                  <c:v>34</c:v>
                </c:pt>
                <c:pt idx="2">
                  <c:v>16</c:v>
                </c:pt>
                <c:pt idx="3">
                  <c:v>6</c:v>
                </c:pt>
              </c:numCache>
            </c:numRef>
          </c:val>
        </c:ser>
        <c:ser>
          <c:idx val="2"/>
          <c:order val="2"/>
          <c:tx>
            <c:strRef>
              <c:f>'8'!$G$12</c:f>
              <c:strCache>
                <c:ptCount val="1"/>
                <c:pt idx="0">
                  <c:v>3-rd meeting IT</c:v>
                </c:pt>
              </c:strCache>
            </c:strRef>
          </c:tx>
          <c:invertIfNegative val="0"/>
          <c:cat>
            <c:strRef>
              <c:f>'8'!$D$13:$D$16</c:f>
              <c:strCache>
                <c:ptCount val="4"/>
                <c:pt idx="0">
                  <c:v> The same way Victor Hugo sees it in 1849: “A day will come when all nations on this continent, ……</c:v>
                </c:pt>
                <c:pt idx="1">
                  <c:v>There will always be countries that will not be members in the EU. </c:v>
                </c:pt>
                <c:pt idx="2">
                  <c:v>EU will fall into a deep crises </c:v>
                </c:pt>
                <c:pt idx="3">
                  <c:v>EU will fall apart.</c:v>
                </c:pt>
              </c:strCache>
            </c:strRef>
          </c:cat>
          <c:val>
            <c:numRef>
              <c:f>'8'!$G$13:$G$16</c:f>
              <c:numCache>
                <c:formatCode>General</c:formatCode>
                <c:ptCount val="4"/>
                <c:pt idx="0">
                  <c:v>8</c:v>
                </c:pt>
                <c:pt idx="1">
                  <c:v>4</c:v>
                </c:pt>
                <c:pt idx="2">
                  <c:v>5</c:v>
                </c:pt>
                <c:pt idx="3">
                  <c:v>2</c:v>
                </c:pt>
              </c:numCache>
            </c:numRef>
          </c:val>
        </c:ser>
        <c:dLbls>
          <c:showLegendKey val="0"/>
          <c:showVal val="0"/>
          <c:showCatName val="0"/>
          <c:showSerName val="0"/>
          <c:showPercent val="0"/>
          <c:showBubbleSize val="0"/>
        </c:dLbls>
        <c:gapWidth val="150"/>
        <c:shape val="box"/>
        <c:axId val="253077504"/>
        <c:axId val="253014528"/>
        <c:axId val="0"/>
      </c:bar3DChart>
      <c:catAx>
        <c:axId val="253077504"/>
        <c:scaling>
          <c:orientation val="minMax"/>
        </c:scaling>
        <c:delete val="0"/>
        <c:axPos val="b"/>
        <c:majorTickMark val="none"/>
        <c:minorTickMark val="none"/>
        <c:tickLblPos val="nextTo"/>
        <c:crossAx val="253014528"/>
        <c:crosses val="autoZero"/>
        <c:auto val="1"/>
        <c:lblAlgn val="ctr"/>
        <c:lblOffset val="100"/>
        <c:noMultiLvlLbl val="0"/>
      </c:catAx>
      <c:valAx>
        <c:axId val="253014528"/>
        <c:scaling>
          <c:orientation val="minMax"/>
        </c:scaling>
        <c:delete val="0"/>
        <c:axPos val="l"/>
        <c:majorGridlines/>
        <c:numFmt formatCode="General" sourceLinked="1"/>
        <c:majorTickMark val="none"/>
        <c:minorTickMark val="none"/>
        <c:tickLblPos val="nextTo"/>
        <c:crossAx val="253077504"/>
        <c:crosses val="autoZero"/>
        <c:crossBetween val="between"/>
      </c:valAx>
      <c:dTable>
        <c:showHorzBorder val="1"/>
        <c:showVertBorder val="1"/>
        <c:showOutline val="1"/>
        <c:showKeys val="1"/>
      </c:dTable>
    </c:plotArea>
    <c:plotVisOnly val="1"/>
    <c:dispBlanksAs val="gap"/>
    <c:showDLblsOverMax val="0"/>
  </c:chart>
  <c:externalData r:id="rId2">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930C1F2-BF76-40C4-9D8C-BF89E7DF906A}" type="datetimeFigureOut">
              <a:rPr lang="bg-BG" smtClean="0"/>
              <a:pPr/>
              <a:t>8.4.2017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0B4BDAA0-EDE9-47B6-B1AC-53D43ACD4BFC}" type="slidenum">
              <a:rPr lang="bg-BG" smtClean="0"/>
              <a:pPr/>
              <a:t>‹#›</a:t>
            </a:fld>
            <a:endParaRPr lang="bg-B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30C1F2-BF76-40C4-9D8C-BF89E7DF906A}" type="datetimeFigureOut">
              <a:rPr lang="bg-BG" smtClean="0"/>
              <a:pPr/>
              <a:t>8.4.2017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0B4BDAA0-EDE9-47B6-B1AC-53D43ACD4BFC}" type="slidenum">
              <a:rPr lang="bg-BG" smtClean="0"/>
              <a:pPr/>
              <a:t>‹#›</a:t>
            </a:fld>
            <a:endParaRPr lang="bg-B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9930C1F2-BF76-40C4-9D8C-BF89E7DF906A}" type="datetimeFigureOut">
              <a:rPr lang="bg-BG" smtClean="0"/>
              <a:pPr/>
              <a:t>8.4.2017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0B4BDAA0-EDE9-47B6-B1AC-53D43ACD4BFC}" type="slidenum">
              <a:rPr lang="bg-BG" smtClean="0"/>
              <a:pPr/>
              <a:t>‹#›</a:t>
            </a:fld>
            <a:endParaRPr lang="bg-BG"/>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30C1F2-BF76-40C4-9D8C-BF89E7DF906A}" type="datetimeFigureOut">
              <a:rPr lang="bg-BG" smtClean="0"/>
              <a:pPr/>
              <a:t>8.4.2017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0B4BDAA0-EDE9-47B6-B1AC-53D43ACD4BFC}" type="slidenum">
              <a:rPr lang="bg-BG" smtClean="0"/>
              <a:pPr/>
              <a:t>‹#›</a:t>
            </a:fld>
            <a:endParaRPr lang="bg-BG"/>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30C1F2-BF76-40C4-9D8C-BF89E7DF906A}" type="datetimeFigureOut">
              <a:rPr lang="bg-BG" smtClean="0"/>
              <a:pPr/>
              <a:t>8.4.2017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0B4BDAA0-EDE9-47B6-B1AC-53D43ACD4BFC}" type="slidenum">
              <a:rPr lang="bg-BG" smtClean="0"/>
              <a:pPr/>
              <a:t>‹#›</a:t>
            </a:fld>
            <a:endParaRPr lang="bg-B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9930C1F2-BF76-40C4-9D8C-BF89E7DF906A}" type="datetimeFigureOut">
              <a:rPr lang="bg-BG" smtClean="0"/>
              <a:pPr/>
              <a:t>8.4.2017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0B4BDAA0-EDE9-47B6-B1AC-53D43ACD4BFC}" type="slidenum">
              <a:rPr lang="bg-BG" smtClean="0"/>
              <a:pPr/>
              <a:t>‹#›</a:t>
            </a:fld>
            <a:endParaRPr lang="bg-BG"/>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930C1F2-BF76-40C4-9D8C-BF89E7DF906A}" type="datetimeFigureOut">
              <a:rPr lang="bg-BG" smtClean="0"/>
              <a:pPr/>
              <a:t>8.4.2017 г.</a:t>
            </a:fld>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0B4BDAA0-EDE9-47B6-B1AC-53D43ACD4BFC}" type="slidenum">
              <a:rPr lang="bg-BG" smtClean="0"/>
              <a:pPr/>
              <a:t>‹#›</a:t>
            </a:fld>
            <a:endParaRPr lang="bg-B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30C1F2-BF76-40C4-9D8C-BF89E7DF906A}" type="datetimeFigureOut">
              <a:rPr lang="bg-BG" smtClean="0"/>
              <a:pPr/>
              <a:t>8.4.2017 г.</a:t>
            </a:fld>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0B4BDAA0-EDE9-47B6-B1AC-53D43ACD4BFC}" type="slidenum">
              <a:rPr lang="bg-BG" smtClean="0"/>
              <a:pPr/>
              <a:t>‹#›</a:t>
            </a:fld>
            <a:endParaRPr lang="bg-B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9930C1F2-BF76-40C4-9D8C-BF89E7DF906A}" type="datetimeFigureOut">
              <a:rPr lang="bg-BG" smtClean="0"/>
              <a:pPr/>
              <a:t>8.4.2017 г.</a:t>
            </a:fld>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0B4BDAA0-EDE9-47B6-B1AC-53D43ACD4BFC}" type="slidenum">
              <a:rPr lang="bg-BG" smtClean="0"/>
              <a:pPr/>
              <a:t>‹#›</a:t>
            </a:fld>
            <a:endParaRPr lang="bg-B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930C1F2-BF76-40C4-9D8C-BF89E7DF906A}" type="datetimeFigureOut">
              <a:rPr lang="bg-BG" smtClean="0"/>
              <a:pPr/>
              <a:t>8.4.2017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0B4BDAA0-EDE9-47B6-B1AC-53D43ACD4BFC}" type="slidenum">
              <a:rPr lang="bg-BG" smtClean="0"/>
              <a:pPr/>
              <a:t>‹#›</a:t>
            </a:fld>
            <a:endParaRPr lang="bg-BG"/>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30C1F2-BF76-40C4-9D8C-BF89E7DF906A}" type="datetimeFigureOut">
              <a:rPr lang="bg-BG" smtClean="0"/>
              <a:pPr/>
              <a:t>8.4.2017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0B4BDAA0-EDE9-47B6-B1AC-53D43ACD4BFC}" type="slidenum">
              <a:rPr lang="bg-BG" smtClean="0"/>
              <a:pPr/>
              <a:t>‹#›</a:t>
            </a:fld>
            <a:endParaRPr lang="bg-BG"/>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930C1F2-BF76-40C4-9D8C-BF89E7DF906A}" type="datetimeFigureOut">
              <a:rPr lang="bg-BG" smtClean="0"/>
              <a:pPr/>
              <a:t>8.4.2017 г.</a:t>
            </a:fld>
            <a:endParaRPr lang="bg-BG"/>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bg-BG"/>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0B4BDAA0-EDE9-47B6-B1AC-53D43ACD4BFC}" type="slidenum">
              <a:rPr lang="bg-BG" smtClean="0"/>
              <a:pPr/>
              <a:t>‹#›</a:t>
            </a:fld>
            <a:endParaRPr lang="bg-BG"/>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8" Type="http://schemas.openxmlformats.org/officeDocument/2006/relationships/chart" Target="../charts/chart5.xml"/><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chart" Target="../charts/chart1.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chart" Target="../charts/chart2.xml"/><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8" Type="http://schemas.openxmlformats.org/officeDocument/2006/relationships/chart" Target="../charts/chart3.xml"/><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8" Type="http://schemas.openxmlformats.org/officeDocument/2006/relationships/chart" Target="../charts/chart4.xml"/><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ot D old pc\Implamantation 2020\ЕUROPE FOR CITIZENS\web_site\LOGO project\Clipboard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5805264"/>
            <a:ext cx="1800199" cy="936104"/>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ot D old pc\Implamantation 2020\ЕUROPE FOR CITIZENS\web_site\Coat_of_Arms_of_Igualada.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75856" y="6016667"/>
            <a:ext cx="638584" cy="7247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ot D old pc\Implamantation 2020\ЕUROPE FOR CITIZENS\web_site\logo setubal.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40921" y="6067237"/>
            <a:ext cx="719111" cy="703263"/>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ot D old pc\Implamantation 2020\ЕUROPE FOR CITIZENS\web_site\Nuggedu.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04048" y="6067237"/>
            <a:ext cx="719111" cy="67413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3" descr="Logo_Aksakovo"/>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483769" y="6067236"/>
            <a:ext cx="504056"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940152" y="6280917"/>
            <a:ext cx="1584176" cy="422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Box 8"/>
          <p:cNvSpPr txBox="1"/>
          <p:nvPr/>
        </p:nvSpPr>
        <p:spPr>
          <a:xfrm>
            <a:off x="2132602" y="980728"/>
            <a:ext cx="5219506" cy="1569660"/>
          </a:xfrm>
          <a:prstGeom prst="rect">
            <a:avLst/>
          </a:prstGeom>
          <a:noFill/>
        </p:spPr>
        <p:txBody>
          <a:bodyPr wrap="none" rtlCol="0">
            <a:spAutoFit/>
          </a:bodyPr>
          <a:lstStyle/>
          <a:p>
            <a:pPr algn="ctr"/>
            <a:r>
              <a:rPr lang="en-US" sz="3200" b="1" i="1" cap="small" smtClean="0">
                <a:solidFill>
                  <a:schemeClr val="bg1"/>
                </a:solidFill>
                <a:effectLst>
                  <a:outerShdw blurRad="38100" dist="38100" dir="2700000" algn="tl">
                    <a:srgbClr val="000000">
                      <a:alpha val="43137"/>
                    </a:srgbClr>
                  </a:outerShdw>
                </a:effectLst>
                <a:latin typeface="+mj-lt"/>
              </a:rPr>
              <a:t>FOURTH </a:t>
            </a:r>
            <a:r>
              <a:rPr lang="en-US" sz="3200" b="1" i="1" cap="small" dirty="0" smtClean="0">
                <a:solidFill>
                  <a:schemeClr val="bg1"/>
                </a:solidFill>
                <a:effectLst>
                  <a:outerShdw blurRad="38100" dist="38100" dir="2700000" algn="tl">
                    <a:srgbClr val="000000">
                      <a:alpha val="43137"/>
                    </a:srgbClr>
                  </a:outerShdw>
                </a:effectLst>
                <a:latin typeface="+mj-lt"/>
              </a:rPr>
              <a:t>MEETING</a:t>
            </a:r>
            <a:endParaRPr lang="bg-BG" sz="3200" b="1" i="1" cap="small" dirty="0" smtClean="0">
              <a:solidFill>
                <a:schemeClr val="bg1"/>
              </a:solidFill>
              <a:effectLst>
                <a:outerShdw blurRad="38100" dist="38100" dir="2700000" algn="tl">
                  <a:srgbClr val="000000">
                    <a:alpha val="43137"/>
                  </a:srgbClr>
                </a:outerShdw>
              </a:effectLst>
              <a:latin typeface="+mj-lt"/>
            </a:endParaRPr>
          </a:p>
          <a:p>
            <a:pPr algn="ctr"/>
            <a:endParaRPr lang="bg-BG" sz="3200" b="1" i="1" cap="small" dirty="0" smtClean="0">
              <a:solidFill>
                <a:schemeClr val="bg1"/>
              </a:solidFill>
              <a:effectLst>
                <a:outerShdw blurRad="38100" dist="38100" dir="2700000" algn="tl">
                  <a:srgbClr val="000000">
                    <a:alpha val="43137"/>
                  </a:srgbClr>
                </a:outerShdw>
              </a:effectLst>
              <a:latin typeface="+mj-lt"/>
            </a:endParaRPr>
          </a:p>
          <a:p>
            <a:pPr algn="ctr"/>
            <a:r>
              <a:rPr lang="en-US" sz="3200" b="1" i="1" cap="small" dirty="0" smtClean="0">
                <a:solidFill>
                  <a:schemeClr val="bg1"/>
                </a:solidFill>
                <a:effectLst>
                  <a:outerShdw blurRad="38100" dist="38100" dir="2700000" algn="tl">
                    <a:srgbClr val="000000">
                      <a:alpha val="43137"/>
                    </a:srgbClr>
                  </a:outerShdw>
                </a:effectLst>
                <a:latin typeface="+mj-lt"/>
              </a:rPr>
              <a:t> </a:t>
            </a:r>
            <a:r>
              <a:rPr lang="en-US" sz="3200" b="1" i="1" cap="small" dirty="0">
                <a:solidFill>
                  <a:srgbClr val="C00000"/>
                </a:solidFill>
                <a:effectLst>
                  <a:outerShdw blurRad="38100" dist="38100" dir="2700000" algn="tl">
                    <a:srgbClr val="000000">
                      <a:alpha val="43137"/>
                    </a:srgbClr>
                  </a:outerShdw>
                </a:effectLst>
                <a:latin typeface="+mj-lt"/>
              </a:rPr>
              <a:t>„EUROPE, WE WANT TO BE “</a:t>
            </a:r>
            <a:endParaRPr lang="bg-BG" sz="3200" b="1" i="1" dirty="0">
              <a:solidFill>
                <a:srgbClr val="C00000"/>
              </a:solidFill>
              <a:effectLst>
                <a:outerShdw blurRad="38100" dist="38100" dir="2700000" algn="tl">
                  <a:srgbClr val="000000">
                    <a:alpha val="43137"/>
                  </a:srgbClr>
                </a:outerShdw>
              </a:effectLst>
              <a:latin typeface="+mj-lt"/>
            </a:endParaRPr>
          </a:p>
        </p:txBody>
      </p:sp>
      <p:sp>
        <p:nvSpPr>
          <p:cNvPr id="2" name="TextBox 1"/>
          <p:cNvSpPr txBox="1"/>
          <p:nvPr/>
        </p:nvSpPr>
        <p:spPr>
          <a:xfrm>
            <a:off x="1331640" y="3284984"/>
            <a:ext cx="6552728" cy="400110"/>
          </a:xfrm>
          <a:prstGeom prst="rect">
            <a:avLst/>
          </a:prstGeom>
          <a:noFill/>
        </p:spPr>
        <p:txBody>
          <a:bodyPr wrap="square" rtlCol="0">
            <a:spAutoFit/>
          </a:bodyPr>
          <a:lstStyle/>
          <a:p>
            <a:pPr algn="ctr"/>
            <a:r>
              <a:rPr lang="bg-BG" sz="2000" b="1" i="1" dirty="0" smtClean="0">
                <a:solidFill>
                  <a:schemeClr val="bg1"/>
                </a:solidFill>
                <a:effectLst>
                  <a:outerShdw blurRad="38100" dist="38100" dir="2700000" algn="tl">
                    <a:srgbClr val="000000">
                      <a:alpha val="43137"/>
                    </a:srgbClr>
                  </a:outerShdw>
                </a:effectLst>
              </a:rPr>
              <a:t>29</a:t>
            </a:r>
            <a:r>
              <a:rPr lang="en-US" sz="2000" b="1" i="1" dirty="0" smtClean="0">
                <a:solidFill>
                  <a:schemeClr val="bg1"/>
                </a:solidFill>
                <a:effectLst>
                  <a:outerShdw blurRad="38100" dist="38100" dir="2700000" algn="tl">
                    <a:srgbClr val="000000">
                      <a:alpha val="43137"/>
                    </a:srgbClr>
                  </a:outerShdw>
                </a:effectLst>
              </a:rPr>
              <a:t> - </a:t>
            </a:r>
            <a:r>
              <a:rPr lang="en-US" sz="2000" b="1" i="1" dirty="0">
                <a:solidFill>
                  <a:schemeClr val="bg1"/>
                </a:solidFill>
                <a:effectLst>
                  <a:outerShdw blurRad="38100" dist="38100" dir="2700000" algn="tl">
                    <a:srgbClr val="000000">
                      <a:alpha val="43137"/>
                    </a:srgbClr>
                  </a:outerShdw>
                </a:effectLst>
              </a:rPr>
              <a:t>31 March </a:t>
            </a:r>
            <a:r>
              <a:rPr lang="en-US" sz="2000" b="1" i="1" dirty="0" smtClean="0">
                <a:solidFill>
                  <a:schemeClr val="bg1"/>
                </a:solidFill>
                <a:effectLst>
                  <a:outerShdw blurRad="38100" dist="38100" dir="2700000" algn="tl">
                    <a:srgbClr val="000000">
                      <a:alpha val="43137"/>
                    </a:srgbClr>
                  </a:outerShdw>
                </a:effectLst>
              </a:rPr>
              <a:t>2017, </a:t>
            </a:r>
            <a:r>
              <a:rPr lang="en-US" sz="2000" b="1" i="1" dirty="0" err="1" smtClean="0">
                <a:solidFill>
                  <a:schemeClr val="bg1"/>
                </a:solidFill>
                <a:effectLst>
                  <a:outerShdw blurRad="38100" dist="38100" dir="2700000" algn="tl">
                    <a:srgbClr val="000000">
                      <a:alpha val="43137"/>
                    </a:srgbClr>
                  </a:outerShdw>
                </a:effectLst>
              </a:rPr>
              <a:t>Aksakovo</a:t>
            </a:r>
            <a:r>
              <a:rPr lang="en-US" sz="2000" b="1" i="1" dirty="0" smtClean="0">
                <a:solidFill>
                  <a:schemeClr val="bg1"/>
                </a:solidFill>
                <a:effectLst>
                  <a:outerShdw blurRad="38100" dist="38100" dir="2700000" algn="tl">
                    <a:srgbClr val="000000">
                      <a:alpha val="43137"/>
                    </a:srgbClr>
                  </a:outerShdw>
                </a:effectLst>
              </a:rPr>
              <a:t>, </a:t>
            </a:r>
            <a:r>
              <a:rPr lang="en-US" sz="2000" b="1" i="1" dirty="0" err="1" smtClean="0">
                <a:solidFill>
                  <a:schemeClr val="bg1"/>
                </a:solidFill>
                <a:effectLst>
                  <a:outerShdw blurRad="38100" dist="38100" dir="2700000" algn="tl">
                    <a:srgbClr val="000000">
                      <a:alpha val="43137"/>
                    </a:srgbClr>
                  </a:outerShdw>
                </a:effectLst>
              </a:rPr>
              <a:t>Pomorie</a:t>
            </a:r>
            <a:r>
              <a:rPr lang="en-US" sz="2000" b="1" i="1" dirty="0" smtClean="0">
                <a:solidFill>
                  <a:schemeClr val="bg1"/>
                </a:solidFill>
                <a:effectLst>
                  <a:outerShdw blurRad="38100" dist="38100" dir="2700000" algn="tl">
                    <a:srgbClr val="000000">
                      <a:alpha val="43137"/>
                    </a:srgbClr>
                  </a:outerShdw>
                </a:effectLst>
              </a:rPr>
              <a:t>, Bulgaria</a:t>
            </a:r>
            <a:endParaRPr lang="bg-BG" sz="2000" b="1" i="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301256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338328"/>
            <a:ext cx="8435280" cy="498384"/>
          </a:xfrm>
        </p:spPr>
        <p:txBody>
          <a:bodyPr>
            <a:normAutofit/>
          </a:bodyPr>
          <a:lstStyle/>
          <a:p>
            <a:r>
              <a:rPr lang="en-US" sz="2000" dirty="0">
                <a:solidFill>
                  <a:prstClr val="white"/>
                </a:solidFill>
              </a:rPr>
              <a:t>How do you image the future of EU? (%) </a:t>
            </a:r>
            <a:r>
              <a:rPr lang="en-US" sz="2000" dirty="0">
                <a:solidFill>
                  <a:schemeClr val="bg1"/>
                </a:solidFill>
              </a:rPr>
              <a:t>		</a:t>
            </a:r>
          </a:p>
        </p:txBody>
      </p:sp>
      <p:pic>
        <p:nvPicPr>
          <p:cNvPr id="11" name="Picture 2" descr="C:\ot D old pc\Implamantation 2020\ЕUROPE FOR CITIZENS\web_site\LOGO project\Clipboard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5805264"/>
            <a:ext cx="1800199" cy="936104"/>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3" descr="C:\ot D old pc\Implamantation 2020\ЕUROPE FOR CITIZENS\web_site\Coat_of_Arms_of_Igualada.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75856" y="6016667"/>
            <a:ext cx="638584" cy="7247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4" descr="C:\ot D old pc\Implamantation 2020\ЕUROPE FOR CITIZENS\web_site\logo setubal.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40921" y="6067237"/>
            <a:ext cx="719111" cy="703263"/>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5" descr="C:\ot D old pc\Implamantation 2020\ЕUROPE FOR CITIZENS\web_site\Nuggedu.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04048" y="6067237"/>
            <a:ext cx="719111" cy="67413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3" descr="Logo_Aksakovo"/>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483769" y="6067236"/>
            <a:ext cx="504056"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940152" y="6280917"/>
            <a:ext cx="1584176" cy="422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7" name="Content Placeholder 16"/>
          <p:cNvGraphicFramePr>
            <a:graphicFrameLocks noGrp="1"/>
          </p:cNvGraphicFramePr>
          <p:nvPr>
            <p:ph idx="1"/>
            <p:extLst>
              <p:ext uri="{D42A27DB-BD31-4B8C-83A1-F6EECF244321}">
                <p14:modId xmlns:p14="http://schemas.microsoft.com/office/powerpoint/2010/main" val="3185826780"/>
              </p:ext>
            </p:extLst>
          </p:nvPr>
        </p:nvGraphicFramePr>
        <p:xfrm>
          <a:off x="179512" y="2006264"/>
          <a:ext cx="8712968" cy="3799002"/>
        </p:xfrm>
        <a:graphic>
          <a:graphicData uri="http://schemas.openxmlformats.org/drawingml/2006/chart">
            <c:chart xmlns:c="http://schemas.openxmlformats.org/drawingml/2006/chart" xmlns:r="http://schemas.openxmlformats.org/officeDocument/2006/relationships" r:id="rId8"/>
          </a:graphicData>
        </a:graphic>
      </p:graphicFrame>
      <p:sp>
        <p:nvSpPr>
          <p:cNvPr id="3" name="TextBox 2"/>
          <p:cNvSpPr txBox="1"/>
          <p:nvPr/>
        </p:nvSpPr>
        <p:spPr>
          <a:xfrm>
            <a:off x="396020" y="836712"/>
            <a:ext cx="8208912" cy="1169551"/>
          </a:xfrm>
          <a:prstGeom prst="rect">
            <a:avLst/>
          </a:prstGeom>
          <a:noFill/>
        </p:spPr>
        <p:txBody>
          <a:bodyPr wrap="square" rtlCol="0">
            <a:spAutoFit/>
          </a:bodyPr>
          <a:lstStyle/>
          <a:p>
            <a:r>
              <a:rPr lang="en-US" sz="1400" dirty="0"/>
              <a:t> The same way Victor Hugo sees it in 1849: “A day will come when all nations on this continent, without losing their various qualities and their wonderful individuality, will merge into a higher unity and form the European brotherhood. A day will come when there will be no battlefields, but markets opening to commerce and minds opening to ideas. The day will come when, instead of using bullets and missiles, we will vote.”</a:t>
            </a:r>
            <a:endParaRPr lang="bg-BG" sz="1400" dirty="0"/>
          </a:p>
        </p:txBody>
      </p:sp>
    </p:spTree>
    <p:extLst>
      <p:ext uri="{BB962C8B-B14F-4D97-AF65-F5344CB8AC3E}">
        <p14:creationId xmlns:p14="http://schemas.microsoft.com/office/powerpoint/2010/main" val="18163917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338328"/>
            <a:ext cx="8435280" cy="498384"/>
          </a:xfrm>
        </p:spPr>
        <p:txBody>
          <a:bodyPr>
            <a:normAutofit/>
          </a:bodyPr>
          <a:lstStyle/>
          <a:p>
            <a:r>
              <a:rPr lang="en-US" sz="2000" dirty="0">
                <a:solidFill>
                  <a:prstClr val="white"/>
                </a:solidFill>
              </a:rPr>
              <a:t>What are your expectations about Europe’s future? </a:t>
            </a:r>
            <a:r>
              <a:rPr lang="en-US" sz="2000" dirty="0">
                <a:solidFill>
                  <a:schemeClr val="bg1"/>
                </a:solidFill>
              </a:rPr>
              <a:t>		</a:t>
            </a:r>
          </a:p>
        </p:txBody>
      </p:sp>
      <p:pic>
        <p:nvPicPr>
          <p:cNvPr id="11" name="Picture 2" descr="C:\ot D old pc\Implamantation 2020\ЕUROPE FOR CITIZENS\web_site\LOGO project\Clipboard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5805264"/>
            <a:ext cx="1800199" cy="936104"/>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3" descr="C:\ot D old pc\Implamantation 2020\ЕUROPE FOR CITIZENS\web_site\Coat_of_Arms_of_Igualada.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75856" y="6016667"/>
            <a:ext cx="638584" cy="7247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4" descr="C:\ot D old pc\Implamantation 2020\ЕUROPE FOR CITIZENS\web_site\logo setubal.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40921" y="6067237"/>
            <a:ext cx="719111" cy="703263"/>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5" descr="C:\ot D old pc\Implamantation 2020\ЕUROPE FOR CITIZENS\web_site\Nuggedu.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04048" y="6067237"/>
            <a:ext cx="719111" cy="67413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3" descr="Logo_Aksakovo"/>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483769" y="6067236"/>
            <a:ext cx="504056"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940152" y="6280917"/>
            <a:ext cx="1584176" cy="422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 name="Content Placeholder 1"/>
          <p:cNvGraphicFramePr>
            <a:graphicFrameLocks noGrp="1"/>
          </p:cNvGraphicFramePr>
          <p:nvPr>
            <p:ph idx="1"/>
            <p:extLst>
              <p:ext uri="{D42A27DB-BD31-4B8C-83A1-F6EECF244321}">
                <p14:modId xmlns:p14="http://schemas.microsoft.com/office/powerpoint/2010/main" val="243420145"/>
              </p:ext>
            </p:extLst>
          </p:nvPr>
        </p:nvGraphicFramePr>
        <p:xfrm>
          <a:off x="467544" y="836712"/>
          <a:ext cx="8424936" cy="5073422"/>
        </p:xfrm>
        <a:graphic>
          <a:graphicData uri="http://schemas.openxmlformats.org/drawingml/2006/table">
            <a:tbl>
              <a:tblPr/>
              <a:tblGrid>
                <a:gridCol w="1151763"/>
                <a:gridCol w="7273173"/>
              </a:tblGrid>
              <a:tr h="202937">
                <a:tc>
                  <a:txBody>
                    <a:bodyPr/>
                    <a:lstStyle/>
                    <a:p>
                      <a:pPr algn="r" fontAlgn="b"/>
                      <a:r>
                        <a:rPr lang="bg-BG" sz="800" b="0" i="0" u="none" strike="noStrike" dirty="0">
                          <a:solidFill>
                            <a:srgbClr val="000000"/>
                          </a:solidFill>
                          <a:effectLst/>
                          <a:latin typeface="Calibri"/>
                        </a:rPr>
                        <a:t>1</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ru-RU" sz="1200" b="0" i="0" u="none" strike="noStrike">
                          <a:solidFill>
                            <a:srgbClr val="000000"/>
                          </a:solidFill>
                          <a:effectLst/>
                          <a:latin typeface="Calibri"/>
                        </a:rPr>
                        <a:t>Стабилна и свободна с присъединяването на още държави членки</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2937">
                <a:tc>
                  <a:txBody>
                    <a:bodyPr/>
                    <a:lstStyle/>
                    <a:p>
                      <a:pPr algn="r" fontAlgn="b"/>
                      <a:r>
                        <a:rPr lang="bg-BG" sz="800" b="0" i="0" u="none" strike="noStrike">
                          <a:solidFill>
                            <a:srgbClr val="000000"/>
                          </a:solidFill>
                          <a:effectLst/>
                          <a:latin typeface="Calibri"/>
                        </a:rPr>
                        <a:t>2</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ru-RU" sz="1200" b="0" i="0" u="none" strike="noStrike">
                          <a:solidFill>
                            <a:srgbClr val="000000"/>
                          </a:solidFill>
                          <a:effectLst/>
                          <a:latin typeface="Calibri"/>
                        </a:rPr>
                        <a:t>Присъединяване на още държави към ЕС</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2937">
                <a:tc>
                  <a:txBody>
                    <a:bodyPr/>
                    <a:lstStyle/>
                    <a:p>
                      <a:pPr algn="r" fontAlgn="b"/>
                      <a:r>
                        <a:rPr lang="bg-BG" sz="800" b="0" i="0" u="none" strike="noStrike">
                          <a:solidFill>
                            <a:srgbClr val="000000"/>
                          </a:solidFill>
                          <a:effectLst/>
                          <a:latin typeface="Calibri"/>
                        </a:rPr>
                        <a:t>3</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bg-BG" sz="1200" b="0" i="0" u="none" strike="noStrike">
                          <a:solidFill>
                            <a:srgbClr val="000000"/>
                          </a:solidFill>
                          <a:effectLst/>
                          <a:latin typeface="Calibri"/>
                        </a:rPr>
                        <a:t>По-стабилна и единна Европа</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05873">
                <a:tc>
                  <a:txBody>
                    <a:bodyPr/>
                    <a:lstStyle/>
                    <a:p>
                      <a:pPr algn="r" fontAlgn="b"/>
                      <a:r>
                        <a:rPr lang="bg-BG" sz="800" b="0" i="0" u="none" strike="noStrike">
                          <a:solidFill>
                            <a:srgbClr val="000000"/>
                          </a:solidFill>
                          <a:effectLst/>
                          <a:latin typeface="Calibri"/>
                        </a:rPr>
                        <a:t>4</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ru-RU" sz="1200" b="0" i="0" u="none" strike="noStrike">
                          <a:solidFill>
                            <a:srgbClr val="000000"/>
                          </a:solidFill>
                          <a:effectLst/>
                          <a:latin typeface="Calibri"/>
                        </a:rPr>
                        <a:t>Да направи съюзът между държавите по-стабилен. По-слабите държави да се изравнят по европейски показатели със силните.</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05873">
                <a:tc>
                  <a:txBody>
                    <a:bodyPr/>
                    <a:lstStyle/>
                    <a:p>
                      <a:pPr algn="r" fontAlgn="b"/>
                      <a:r>
                        <a:rPr lang="bg-BG" sz="800" b="0" i="0" u="none" strike="noStrike">
                          <a:solidFill>
                            <a:srgbClr val="000000"/>
                          </a:solidFill>
                          <a:effectLst/>
                          <a:latin typeface="Calibri"/>
                        </a:rPr>
                        <a:t>5</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ctr"/>
                      <a:r>
                        <a:rPr lang="en-US" sz="1200" b="0" i="0" u="none" strike="noStrike">
                          <a:solidFill>
                            <a:srgbClr val="000000"/>
                          </a:solidFill>
                          <a:effectLst/>
                          <a:latin typeface="Arial Unicode MS"/>
                        </a:rPr>
                        <a:t>EU will have a future if it unify nations with similar believe, religion and behaviors</a:t>
                      </a:r>
                    </a:p>
                  </a:txBody>
                  <a:tcPr marL="6902" marR="6902" marT="6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2937">
                <a:tc>
                  <a:txBody>
                    <a:bodyPr/>
                    <a:lstStyle/>
                    <a:p>
                      <a:pPr algn="r" fontAlgn="b"/>
                      <a:r>
                        <a:rPr lang="bg-BG" sz="800" b="0" i="0" u="none" strike="noStrike">
                          <a:solidFill>
                            <a:srgbClr val="000000"/>
                          </a:solidFill>
                          <a:effectLst/>
                          <a:latin typeface="Calibri"/>
                        </a:rPr>
                        <a:t>6</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ctr"/>
                      <a:r>
                        <a:rPr lang="en-US" sz="1200" b="0" i="0" u="none" strike="noStrike">
                          <a:solidFill>
                            <a:srgbClr val="000000"/>
                          </a:solidFill>
                          <a:effectLst/>
                          <a:latin typeface="Arial Unicode MS"/>
                        </a:rPr>
                        <a:t>Integrate Moldova and Ucraine. </a:t>
                      </a:r>
                    </a:p>
                  </a:txBody>
                  <a:tcPr marL="6902" marR="6902" marT="6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05873">
                <a:tc>
                  <a:txBody>
                    <a:bodyPr/>
                    <a:lstStyle/>
                    <a:p>
                      <a:pPr algn="r" fontAlgn="b"/>
                      <a:r>
                        <a:rPr lang="bg-BG" sz="800" b="0" i="0" u="none" strike="noStrike">
                          <a:solidFill>
                            <a:srgbClr val="000000"/>
                          </a:solidFill>
                          <a:effectLst/>
                          <a:latin typeface="Calibri"/>
                        </a:rPr>
                        <a:t>7</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Arial Unicode MS"/>
                        </a:rPr>
                        <a:t>"Brexit" will cause huge disadvantages for UK and prove the validness of the European Union thesis</a:t>
                      </a:r>
                    </a:p>
                  </a:txBody>
                  <a:tcPr marL="6902" marR="6902" marT="6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2937">
                <a:tc>
                  <a:txBody>
                    <a:bodyPr/>
                    <a:lstStyle/>
                    <a:p>
                      <a:pPr algn="r" fontAlgn="b"/>
                      <a:r>
                        <a:rPr lang="bg-BG" sz="800" b="0" i="0" u="none" strike="noStrike">
                          <a:solidFill>
                            <a:srgbClr val="000000"/>
                          </a:solidFill>
                          <a:effectLst/>
                          <a:latin typeface="Calibri"/>
                        </a:rPr>
                        <a:t>9</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ctr"/>
                      <a:r>
                        <a:rPr lang="en-US" sz="1200" b="0" i="0" u="none" strike="noStrike">
                          <a:solidFill>
                            <a:srgbClr val="000000"/>
                          </a:solidFill>
                          <a:effectLst/>
                          <a:latin typeface="Arial Unicode MS"/>
                        </a:rPr>
                        <a:t>Bigger integration for linguistic diversity.</a:t>
                      </a:r>
                    </a:p>
                  </a:txBody>
                  <a:tcPr marL="6902" marR="6902" marT="6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2937">
                <a:tc>
                  <a:txBody>
                    <a:bodyPr/>
                    <a:lstStyle/>
                    <a:p>
                      <a:pPr algn="r" fontAlgn="b"/>
                      <a:r>
                        <a:rPr lang="bg-BG" sz="800" b="0" i="0" u="none" strike="noStrike">
                          <a:solidFill>
                            <a:srgbClr val="000000"/>
                          </a:solidFill>
                          <a:effectLst/>
                          <a:latin typeface="Calibri"/>
                        </a:rPr>
                        <a:t>1</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200" b="0" i="0" u="none" strike="noStrike">
                          <a:solidFill>
                            <a:srgbClr val="000000"/>
                          </a:solidFill>
                          <a:effectLst/>
                          <a:latin typeface="Calibri"/>
                        </a:rPr>
                        <a:t> more cooperation between youth and students</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2937">
                <a:tc>
                  <a:txBody>
                    <a:bodyPr/>
                    <a:lstStyle/>
                    <a:p>
                      <a:pPr algn="r" fontAlgn="b"/>
                      <a:r>
                        <a:rPr lang="bg-BG" sz="800" b="0" i="0" u="none" strike="noStrike">
                          <a:solidFill>
                            <a:srgbClr val="000000"/>
                          </a:solidFill>
                          <a:effectLst/>
                          <a:latin typeface="Calibri"/>
                        </a:rPr>
                        <a:t>2</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200" b="0" i="0" u="none" strike="noStrike">
                          <a:solidFill>
                            <a:srgbClr val="000000"/>
                          </a:solidFill>
                          <a:effectLst/>
                          <a:latin typeface="Calibri"/>
                        </a:rPr>
                        <a:t>to became more united and with more liberal rules</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2937">
                <a:tc>
                  <a:txBody>
                    <a:bodyPr/>
                    <a:lstStyle/>
                    <a:p>
                      <a:pPr algn="r" fontAlgn="b"/>
                      <a:r>
                        <a:rPr lang="bg-BG" sz="800" b="0" i="0" u="none" strike="noStrike">
                          <a:solidFill>
                            <a:srgbClr val="000000"/>
                          </a:solidFill>
                          <a:effectLst/>
                          <a:latin typeface="Calibri"/>
                        </a:rPr>
                        <a:t>3</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200" b="0" i="0" u="none" strike="noStrike">
                          <a:solidFill>
                            <a:srgbClr val="000000"/>
                          </a:solidFill>
                          <a:effectLst/>
                          <a:latin typeface="Calibri"/>
                        </a:rPr>
                        <a:t>more work oportunities</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2937">
                <a:tc>
                  <a:txBody>
                    <a:bodyPr/>
                    <a:lstStyle/>
                    <a:p>
                      <a:pPr algn="r" fontAlgn="b"/>
                      <a:r>
                        <a:rPr lang="bg-BG" sz="800" b="0" i="0" u="none" strike="noStrike">
                          <a:solidFill>
                            <a:srgbClr val="000000"/>
                          </a:solidFill>
                          <a:effectLst/>
                          <a:latin typeface="Calibri"/>
                        </a:rPr>
                        <a:t>4</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avoid crises</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2937">
                <a:tc>
                  <a:txBody>
                    <a:bodyPr/>
                    <a:lstStyle/>
                    <a:p>
                      <a:pPr algn="r" fontAlgn="b"/>
                      <a:r>
                        <a:rPr lang="bg-BG" sz="800" b="0" i="0" u="none" strike="noStrike">
                          <a:solidFill>
                            <a:srgbClr val="000000"/>
                          </a:solidFill>
                          <a:effectLst/>
                          <a:latin typeface="Calibri"/>
                        </a:rPr>
                        <a:t>5</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200" b="0" i="0" u="none" strike="noStrike">
                          <a:solidFill>
                            <a:srgbClr val="000000"/>
                          </a:solidFill>
                          <a:effectLst/>
                          <a:latin typeface="Calibri"/>
                        </a:rPr>
                        <a:t>I hope that Europe change for better</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2937">
                <a:tc>
                  <a:txBody>
                    <a:bodyPr/>
                    <a:lstStyle/>
                    <a:p>
                      <a:pPr algn="r" fontAlgn="b"/>
                      <a:r>
                        <a:rPr lang="bg-BG" sz="800" b="0" i="0" u="none" strike="noStrike">
                          <a:solidFill>
                            <a:srgbClr val="000000"/>
                          </a:solidFill>
                          <a:effectLst/>
                          <a:latin typeface="Calibri"/>
                        </a:rPr>
                        <a:t>6</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i think it will increase unemployment</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2937">
                <a:tc>
                  <a:txBody>
                    <a:bodyPr/>
                    <a:lstStyle/>
                    <a:p>
                      <a:pPr algn="r" fontAlgn="b"/>
                      <a:r>
                        <a:rPr lang="bg-BG" sz="800" b="0" i="0" u="none" strike="noStrike">
                          <a:solidFill>
                            <a:srgbClr val="000000"/>
                          </a:solidFill>
                          <a:effectLst/>
                          <a:latin typeface="Calibri"/>
                        </a:rPr>
                        <a:t>7</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200" b="0" i="0" u="none" strike="noStrike">
                          <a:solidFill>
                            <a:srgbClr val="000000"/>
                          </a:solidFill>
                          <a:effectLst/>
                          <a:latin typeface="Calibri"/>
                        </a:rPr>
                        <a:t>to create more jobs</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2937">
                <a:tc>
                  <a:txBody>
                    <a:bodyPr/>
                    <a:lstStyle/>
                    <a:p>
                      <a:pPr algn="r" fontAlgn="b"/>
                      <a:r>
                        <a:rPr lang="bg-BG" sz="800" b="0" i="0" u="none" strike="noStrike">
                          <a:solidFill>
                            <a:srgbClr val="000000"/>
                          </a:solidFill>
                          <a:effectLst/>
                          <a:latin typeface="Calibri"/>
                        </a:rPr>
                        <a:t>8</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200" b="0" i="0" u="none" strike="noStrike">
                          <a:solidFill>
                            <a:srgbClr val="000000"/>
                          </a:solidFill>
                          <a:effectLst/>
                          <a:latin typeface="Calibri"/>
                        </a:rPr>
                        <a:t>to have less racism </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2937">
                <a:tc>
                  <a:txBody>
                    <a:bodyPr/>
                    <a:lstStyle/>
                    <a:p>
                      <a:pPr algn="r" fontAlgn="b"/>
                      <a:r>
                        <a:rPr lang="bg-BG" sz="800" b="0" i="0" u="none" strike="noStrike">
                          <a:solidFill>
                            <a:srgbClr val="000000"/>
                          </a:solidFill>
                          <a:effectLst/>
                          <a:latin typeface="Calibri"/>
                        </a:rPr>
                        <a:t>9</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some countries want to quit from EU</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2937">
                <a:tc>
                  <a:txBody>
                    <a:bodyPr/>
                    <a:lstStyle/>
                    <a:p>
                      <a:pPr algn="r" fontAlgn="b"/>
                      <a:r>
                        <a:rPr lang="bg-BG" sz="800" b="0" i="0" u="none" strike="noStrike">
                          <a:solidFill>
                            <a:srgbClr val="000000"/>
                          </a:solidFill>
                          <a:effectLst/>
                          <a:latin typeface="Calibri"/>
                        </a:rPr>
                        <a:t>10</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some countries want to quit from EU</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2937">
                <a:tc>
                  <a:txBody>
                    <a:bodyPr/>
                    <a:lstStyle/>
                    <a:p>
                      <a:pPr algn="r" fontAlgn="b"/>
                      <a:r>
                        <a:rPr lang="bg-BG" sz="800" b="0" i="0" u="none" strike="noStrike">
                          <a:solidFill>
                            <a:srgbClr val="000000"/>
                          </a:solidFill>
                          <a:effectLst/>
                          <a:latin typeface="Calibri"/>
                        </a:rPr>
                        <a:t>11</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some countries want to quit from EU</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2937">
                <a:tc>
                  <a:txBody>
                    <a:bodyPr/>
                    <a:lstStyle/>
                    <a:p>
                      <a:pPr algn="r" fontAlgn="b"/>
                      <a:r>
                        <a:rPr lang="bg-BG" sz="800" b="0" i="0" u="none" strike="noStrike">
                          <a:solidFill>
                            <a:srgbClr val="000000"/>
                          </a:solidFill>
                          <a:effectLst/>
                          <a:latin typeface="Calibri"/>
                        </a:rPr>
                        <a:t>12</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Not Good</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2937">
                <a:tc>
                  <a:txBody>
                    <a:bodyPr/>
                    <a:lstStyle/>
                    <a:p>
                      <a:pPr algn="r" fontAlgn="b"/>
                      <a:r>
                        <a:rPr lang="bg-BG" sz="800" b="0" i="0" u="none" strike="noStrike">
                          <a:solidFill>
                            <a:srgbClr val="000000"/>
                          </a:solidFill>
                          <a:effectLst/>
                          <a:latin typeface="Calibri"/>
                        </a:rPr>
                        <a:t>13</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Many countries will revenge from EU  and it will fall apart</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2937">
                <a:tc>
                  <a:txBody>
                    <a:bodyPr/>
                    <a:lstStyle/>
                    <a:p>
                      <a:pPr algn="r" fontAlgn="b"/>
                      <a:r>
                        <a:rPr lang="bg-BG" sz="800" b="0" i="0" u="none" strike="noStrike">
                          <a:solidFill>
                            <a:srgbClr val="000000"/>
                          </a:solidFill>
                          <a:effectLst/>
                          <a:latin typeface="Calibri"/>
                        </a:rPr>
                        <a:t>14</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200" b="0" i="0" u="none" strike="noStrike" dirty="0">
                          <a:solidFill>
                            <a:srgbClr val="000000"/>
                          </a:solidFill>
                          <a:effectLst/>
                          <a:latin typeface="Calibri"/>
                        </a:rPr>
                        <a:t>To think all together to make good things for everyone</a:t>
                      </a:r>
                    </a:p>
                  </a:txBody>
                  <a:tcPr marL="6902" marR="6902" marT="6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6650828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338328"/>
            <a:ext cx="8435280" cy="498384"/>
          </a:xfrm>
        </p:spPr>
        <p:txBody>
          <a:bodyPr>
            <a:normAutofit/>
          </a:bodyPr>
          <a:lstStyle/>
          <a:p>
            <a:r>
              <a:rPr lang="en-US" sz="2000" dirty="0">
                <a:solidFill>
                  <a:prstClr val="white"/>
                </a:solidFill>
              </a:rPr>
              <a:t>What are your expectations about Europe’s future? </a:t>
            </a:r>
            <a:r>
              <a:rPr lang="en-US" sz="2000" dirty="0">
                <a:solidFill>
                  <a:schemeClr val="bg1"/>
                </a:solidFill>
              </a:rPr>
              <a:t>		</a:t>
            </a:r>
          </a:p>
        </p:txBody>
      </p:sp>
      <p:pic>
        <p:nvPicPr>
          <p:cNvPr id="11" name="Picture 2" descr="C:\ot D old pc\Implamantation 2020\ЕUROPE FOR CITIZENS\web_site\LOGO project\Clipboard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5805264"/>
            <a:ext cx="1800199" cy="936104"/>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3" descr="C:\ot D old pc\Implamantation 2020\ЕUROPE FOR CITIZENS\web_site\Coat_of_Arms_of_Igualada.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75856" y="6016667"/>
            <a:ext cx="638584" cy="7247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4" descr="C:\ot D old pc\Implamantation 2020\ЕUROPE FOR CITIZENS\web_site\logo setubal.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40921" y="6067237"/>
            <a:ext cx="719111" cy="703263"/>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5" descr="C:\ot D old pc\Implamantation 2020\ЕUROPE FOR CITIZENS\web_site\Nuggedu.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04048" y="6067237"/>
            <a:ext cx="719111" cy="67413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3" descr="Logo_Aksakovo"/>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483769" y="6067236"/>
            <a:ext cx="504056"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940152" y="6280917"/>
            <a:ext cx="1584176" cy="422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9" name="Content Placeholder 8"/>
          <p:cNvGraphicFramePr>
            <a:graphicFrameLocks noGrp="1"/>
          </p:cNvGraphicFramePr>
          <p:nvPr>
            <p:ph idx="1"/>
            <p:extLst>
              <p:ext uri="{D42A27DB-BD31-4B8C-83A1-F6EECF244321}">
                <p14:modId xmlns:p14="http://schemas.microsoft.com/office/powerpoint/2010/main" val="8260308"/>
              </p:ext>
            </p:extLst>
          </p:nvPr>
        </p:nvGraphicFramePr>
        <p:xfrm>
          <a:off x="648048" y="936187"/>
          <a:ext cx="7884392" cy="4878767"/>
        </p:xfrm>
        <a:graphic>
          <a:graphicData uri="http://schemas.openxmlformats.org/drawingml/2006/table">
            <a:tbl>
              <a:tblPr/>
              <a:tblGrid>
                <a:gridCol w="1077866"/>
                <a:gridCol w="6806526"/>
              </a:tblGrid>
              <a:tr h="173430">
                <a:tc>
                  <a:txBody>
                    <a:bodyPr/>
                    <a:lstStyle/>
                    <a:p>
                      <a:pPr algn="r" fontAlgn="b"/>
                      <a:r>
                        <a:rPr lang="bg-BG" sz="1200" b="0" i="0" u="none" strike="noStrike" dirty="0">
                          <a:solidFill>
                            <a:srgbClr val="000000"/>
                          </a:solidFill>
                          <a:effectLst/>
                          <a:latin typeface="Calibri"/>
                        </a:rPr>
                        <a:t>15</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200" b="0" i="0" u="none" strike="noStrike">
                          <a:solidFill>
                            <a:srgbClr val="000000"/>
                          </a:solidFill>
                          <a:effectLst/>
                          <a:latin typeface="Calibri"/>
                        </a:rPr>
                        <a:t>Better practises economic and political</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3430">
                <a:tc>
                  <a:txBody>
                    <a:bodyPr/>
                    <a:lstStyle/>
                    <a:p>
                      <a:pPr algn="r" fontAlgn="b"/>
                      <a:r>
                        <a:rPr lang="bg-BG" sz="1200" b="0" i="0" u="none" strike="noStrike">
                          <a:solidFill>
                            <a:srgbClr val="000000"/>
                          </a:solidFill>
                          <a:effectLst/>
                          <a:latin typeface="Calibri"/>
                        </a:rPr>
                        <a:t>16</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200" b="0" i="0" u="none" strike="noStrike">
                          <a:solidFill>
                            <a:srgbClr val="000000"/>
                          </a:solidFill>
                          <a:effectLst/>
                          <a:latin typeface="Calibri"/>
                        </a:rPr>
                        <a:t>Wich  country  follow their own legislation</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3430">
                <a:tc>
                  <a:txBody>
                    <a:bodyPr/>
                    <a:lstStyle/>
                    <a:p>
                      <a:pPr algn="r" fontAlgn="b"/>
                      <a:r>
                        <a:rPr lang="bg-BG" sz="1200" b="0" i="0" u="none" strike="noStrike">
                          <a:solidFill>
                            <a:srgbClr val="000000"/>
                          </a:solidFill>
                          <a:effectLst/>
                          <a:latin typeface="Calibri"/>
                        </a:rPr>
                        <a:t>17</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200" b="0" i="0" u="none" strike="noStrike">
                          <a:solidFill>
                            <a:srgbClr val="000000"/>
                          </a:solidFill>
                          <a:effectLst/>
                          <a:latin typeface="Calibri"/>
                        </a:rPr>
                        <a:t>Safer Europe with more tourism and cultural diversity</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3430">
                <a:tc>
                  <a:txBody>
                    <a:bodyPr/>
                    <a:lstStyle/>
                    <a:p>
                      <a:pPr algn="r" fontAlgn="b"/>
                      <a:r>
                        <a:rPr lang="bg-BG" sz="1200" b="0" i="0" u="none" strike="noStrike">
                          <a:solidFill>
                            <a:srgbClr val="000000"/>
                          </a:solidFill>
                          <a:effectLst/>
                          <a:latin typeface="Calibri"/>
                        </a:rPr>
                        <a:t>18</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200" b="0" i="0" u="none" strike="noStrike">
                          <a:solidFill>
                            <a:srgbClr val="000000"/>
                          </a:solidFill>
                          <a:effectLst/>
                          <a:latin typeface="Calibri"/>
                        </a:rPr>
                        <a:t>Safer Europe without USA support</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3430">
                <a:tc>
                  <a:txBody>
                    <a:bodyPr/>
                    <a:lstStyle/>
                    <a:p>
                      <a:pPr algn="r" fontAlgn="b"/>
                      <a:r>
                        <a:rPr lang="bg-BG" sz="1200" b="0" i="0" u="none" strike="noStrike">
                          <a:solidFill>
                            <a:srgbClr val="000000"/>
                          </a:solidFill>
                          <a:effectLst/>
                          <a:latin typeface="Calibri"/>
                        </a:rPr>
                        <a:t>19</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200" b="0" i="0" u="none" strike="noStrike">
                          <a:solidFill>
                            <a:srgbClr val="000000"/>
                          </a:solidFill>
                          <a:effectLst/>
                          <a:latin typeface="Calibri"/>
                        </a:rPr>
                        <a:t>More united Europe will be stronger</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3430">
                <a:tc>
                  <a:txBody>
                    <a:bodyPr/>
                    <a:lstStyle/>
                    <a:p>
                      <a:pPr algn="r" fontAlgn="b"/>
                      <a:r>
                        <a:rPr lang="bg-BG" sz="1200" b="0" i="0" u="none" strike="noStrike">
                          <a:solidFill>
                            <a:srgbClr val="000000"/>
                          </a:solidFill>
                          <a:effectLst/>
                          <a:latin typeface="Calibri"/>
                        </a:rPr>
                        <a:t>20</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200" b="0" i="0" u="none" strike="noStrike">
                          <a:solidFill>
                            <a:srgbClr val="000000"/>
                          </a:solidFill>
                          <a:effectLst/>
                          <a:latin typeface="Calibri"/>
                        </a:rPr>
                        <a:t>Europe will be the same like now</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3430">
                <a:tc>
                  <a:txBody>
                    <a:bodyPr/>
                    <a:lstStyle/>
                    <a:p>
                      <a:pPr algn="r" fontAlgn="b"/>
                      <a:r>
                        <a:rPr lang="bg-BG" sz="1200" b="0" i="0" u="none" strike="noStrike">
                          <a:solidFill>
                            <a:srgbClr val="000000"/>
                          </a:solidFill>
                          <a:effectLst/>
                          <a:latin typeface="Calibri"/>
                        </a:rPr>
                        <a:t>21</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200" b="0" i="0" u="none" strike="noStrike">
                          <a:solidFill>
                            <a:srgbClr val="000000"/>
                          </a:solidFill>
                          <a:effectLst/>
                          <a:latin typeface="Calibri"/>
                        </a:rPr>
                        <a:t> Europe future will be happier and peacefull</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3430">
                <a:tc>
                  <a:txBody>
                    <a:bodyPr/>
                    <a:lstStyle/>
                    <a:p>
                      <a:pPr algn="r" fontAlgn="b"/>
                      <a:r>
                        <a:rPr lang="bg-BG" sz="1200" b="0" i="0" u="none" strike="noStrike">
                          <a:solidFill>
                            <a:srgbClr val="000000"/>
                          </a:solidFill>
                          <a:effectLst/>
                          <a:latin typeface="Calibri"/>
                        </a:rPr>
                        <a:t>22</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200" b="0" i="0" u="none" strike="noStrike">
                          <a:solidFill>
                            <a:srgbClr val="000000"/>
                          </a:solidFill>
                          <a:effectLst/>
                          <a:latin typeface="Calibri"/>
                        </a:rPr>
                        <a:t>Europe will be just like one country</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3430">
                <a:tc>
                  <a:txBody>
                    <a:bodyPr/>
                    <a:lstStyle/>
                    <a:p>
                      <a:pPr algn="r" fontAlgn="b"/>
                      <a:r>
                        <a:rPr lang="bg-BG" sz="1200" b="0" i="0" u="none" strike="noStrike">
                          <a:solidFill>
                            <a:srgbClr val="000000"/>
                          </a:solidFill>
                          <a:effectLst/>
                          <a:latin typeface="Calibri"/>
                        </a:rPr>
                        <a:t>23</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EU will fall apart</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3430">
                <a:tc>
                  <a:txBody>
                    <a:bodyPr/>
                    <a:lstStyle/>
                    <a:p>
                      <a:pPr algn="r" fontAlgn="b"/>
                      <a:r>
                        <a:rPr lang="bg-BG" sz="1200" b="0" i="0" u="none" strike="noStrike">
                          <a:solidFill>
                            <a:srgbClr val="000000"/>
                          </a:solidFill>
                          <a:effectLst/>
                          <a:latin typeface="Calibri"/>
                        </a:rPr>
                        <a:t>24</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Some countries will get out from EU</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3430">
                <a:tc>
                  <a:txBody>
                    <a:bodyPr/>
                    <a:lstStyle/>
                    <a:p>
                      <a:pPr algn="r" fontAlgn="b"/>
                      <a:r>
                        <a:rPr lang="bg-BG" sz="1200" b="0" i="0" u="none" strike="noStrike">
                          <a:solidFill>
                            <a:srgbClr val="000000"/>
                          </a:solidFill>
                          <a:effectLst/>
                          <a:latin typeface="Calibri"/>
                        </a:rPr>
                        <a:t>25</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 Europe future will be good as long they don,t follow US exemple</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3430">
                <a:tc>
                  <a:txBody>
                    <a:bodyPr/>
                    <a:lstStyle/>
                    <a:p>
                      <a:pPr algn="r" fontAlgn="b"/>
                      <a:r>
                        <a:rPr lang="bg-BG" sz="1200" b="0" i="0" u="none" strike="noStrike">
                          <a:solidFill>
                            <a:srgbClr val="000000"/>
                          </a:solidFill>
                          <a:effectLst/>
                          <a:latin typeface="Calibri"/>
                        </a:rPr>
                        <a:t>26</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200" b="0" i="0" u="none" strike="noStrike">
                          <a:solidFill>
                            <a:srgbClr val="000000"/>
                          </a:solidFill>
                          <a:effectLst/>
                          <a:latin typeface="Calibri"/>
                        </a:rPr>
                        <a:t> Europe future will be better</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3430">
                <a:tc>
                  <a:txBody>
                    <a:bodyPr/>
                    <a:lstStyle/>
                    <a:p>
                      <a:pPr algn="r" fontAlgn="b"/>
                      <a:r>
                        <a:rPr lang="bg-BG" sz="1200" b="0" i="0" u="none" strike="noStrike">
                          <a:solidFill>
                            <a:srgbClr val="000000"/>
                          </a:solidFill>
                          <a:effectLst/>
                          <a:latin typeface="Calibri"/>
                        </a:rPr>
                        <a:t>27</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200" b="0" i="0" u="none" strike="noStrike">
                          <a:solidFill>
                            <a:srgbClr val="000000"/>
                          </a:solidFill>
                          <a:effectLst/>
                          <a:latin typeface="Calibri"/>
                        </a:rPr>
                        <a:t> Europe future could improve for better</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3430">
                <a:tc>
                  <a:txBody>
                    <a:bodyPr/>
                    <a:lstStyle/>
                    <a:p>
                      <a:pPr algn="r" fontAlgn="b"/>
                      <a:r>
                        <a:rPr lang="bg-BG" sz="1200" b="0" i="0" u="none" strike="noStrike">
                          <a:solidFill>
                            <a:srgbClr val="000000"/>
                          </a:solidFill>
                          <a:effectLst/>
                          <a:latin typeface="Calibri"/>
                        </a:rPr>
                        <a:t>28</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200" b="0" i="0" u="none" strike="noStrike">
                          <a:solidFill>
                            <a:srgbClr val="000000"/>
                          </a:solidFill>
                          <a:effectLst/>
                          <a:latin typeface="Calibri"/>
                        </a:rPr>
                        <a:t> Europe will go through a crises and EU will fall apart</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3430">
                <a:tc>
                  <a:txBody>
                    <a:bodyPr/>
                    <a:lstStyle/>
                    <a:p>
                      <a:pPr algn="r" fontAlgn="b"/>
                      <a:r>
                        <a:rPr lang="bg-BG" sz="1200" b="0" i="0" u="none" strike="noStrike">
                          <a:solidFill>
                            <a:srgbClr val="000000"/>
                          </a:solidFill>
                          <a:effectLst/>
                          <a:latin typeface="Calibri"/>
                        </a:rPr>
                        <a:t>1</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Europe finds again its Humanity</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5792">
                <a:tc>
                  <a:txBody>
                    <a:bodyPr/>
                    <a:lstStyle/>
                    <a:p>
                      <a:pPr algn="r" fontAlgn="b"/>
                      <a:r>
                        <a:rPr lang="bg-BG" sz="1200" b="0" i="0" u="none" strike="noStrike">
                          <a:solidFill>
                            <a:srgbClr val="000000"/>
                          </a:solidFill>
                          <a:effectLst/>
                          <a:latin typeface="Calibri"/>
                        </a:rPr>
                        <a:t>2</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Europe and states should totally change their way of managing the power</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3430">
                <a:tc>
                  <a:txBody>
                    <a:bodyPr/>
                    <a:lstStyle/>
                    <a:p>
                      <a:pPr algn="r" fontAlgn="b"/>
                      <a:r>
                        <a:rPr lang="bg-BG" sz="1200" b="0" i="0" u="none" strike="noStrike">
                          <a:solidFill>
                            <a:srgbClr val="000000"/>
                          </a:solidFill>
                          <a:effectLst/>
                          <a:latin typeface="Calibri"/>
                        </a:rPr>
                        <a:t>3</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200" b="0" i="0" u="none" strike="noStrike">
                          <a:solidFill>
                            <a:srgbClr val="000000"/>
                          </a:solidFill>
                          <a:effectLst/>
                          <a:latin typeface="Calibri"/>
                        </a:rPr>
                        <a:t>Hope to see a meritocratic Europe </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3430">
                <a:tc>
                  <a:txBody>
                    <a:bodyPr/>
                    <a:lstStyle/>
                    <a:p>
                      <a:pPr algn="r" fontAlgn="b"/>
                      <a:r>
                        <a:rPr lang="bg-BG" sz="1200" b="0" i="0" u="none" strike="noStrike">
                          <a:solidFill>
                            <a:srgbClr val="000000"/>
                          </a:solidFill>
                          <a:effectLst/>
                          <a:latin typeface="Calibri"/>
                        </a:rPr>
                        <a:t>4</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200" b="0" i="0" u="none" strike="noStrike">
                          <a:solidFill>
                            <a:srgbClr val="000000"/>
                          </a:solidFill>
                          <a:effectLst/>
                          <a:latin typeface="Calibri"/>
                        </a:rPr>
                        <a:t>Social Integration - One Language - One Taxation</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3430">
                <a:tc>
                  <a:txBody>
                    <a:bodyPr/>
                    <a:lstStyle/>
                    <a:p>
                      <a:pPr algn="r" fontAlgn="b"/>
                      <a:r>
                        <a:rPr lang="bg-BG" sz="1200" b="0" i="0" u="none" strike="noStrike">
                          <a:solidFill>
                            <a:srgbClr val="000000"/>
                          </a:solidFill>
                          <a:effectLst/>
                          <a:latin typeface="Calibri"/>
                        </a:rPr>
                        <a:t>5</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200" b="0" i="0" u="none" strike="noStrike">
                          <a:solidFill>
                            <a:srgbClr val="000000"/>
                          </a:solidFill>
                          <a:effectLst/>
                          <a:latin typeface="Calibri"/>
                        </a:rPr>
                        <a:t>Brotherhood</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3430">
                <a:tc>
                  <a:txBody>
                    <a:bodyPr/>
                    <a:lstStyle/>
                    <a:p>
                      <a:pPr algn="r" fontAlgn="b"/>
                      <a:r>
                        <a:rPr lang="bg-BG" sz="1200" b="0" i="0" u="none" strike="noStrike">
                          <a:solidFill>
                            <a:srgbClr val="000000"/>
                          </a:solidFill>
                          <a:effectLst/>
                          <a:latin typeface="Calibri"/>
                        </a:rPr>
                        <a:t>6</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200" b="0" i="0" u="none" strike="noStrike">
                          <a:solidFill>
                            <a:srgbClr val="000000"/>
                          </a:solidFill>
                          <a:effectLst/>
                          <a:latin typeface="Calibri"/>
                        </a:rPr>
                        <a:t>Europe should respect more the diversity</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3430">
                <a:tc>
                  <a:txBody>
                    <a:bodyPr/>
                    <a:lstStyle/>
                    <a:p>
                      <a:pPr algn="r" fontAlgn="b"/>
                      <a:r>
                        <a:rPr lang="bg-BG" sz="1200" b="0" i="0" u="none" strike="noStrike">
                          <a:solidFill>
                            <a:srgbClr val="000000"/>
                          </a:solidFill>
                          <a:effectLst/>
                          <a:latin typeface="Calibri"/>
                        </a:rPr>
                        <a:t>7</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200" b="0" i="0" u="none" strike="noStrike">
                          <a:solidFill>
                            <a:srgbClr val="000000"/>
                          </a:solidFill>
                          <a:effectLst/>
                          <a:latin typeface="Calibri"/>
                        </a:rPr>
                        <a:t>Hope in a better future</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3430">
                <a:tc>
                  <a:txBody>
                    <a:bodyPr/>
                    <a:lstStyle/>
                    <a:p>
                      <a:pPr algn="r" fontAlgn="b"/>
                      <a:r>
                        <a:rPr lang="bg-BG" sz="1200" b="0" i="0" u="none" strike="noStrike">
                          <a:solidFill>
                            <a:srgbClr val="000000"/>
                          </a:solidFill>
                          <a:effectLst/>
                          <a:latin typeface="Calibri"/>
                        </a:rPr>
                        <a:t>8</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the crisis will go deeper and deeper</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3430">
                <a:tc>
                  <a:txBody>
                    <a:bodyPr/>
                    <a:lstStyle/>
                    <a:p>
                      <a:pPr algn="r" fontAlgn="b"/>
                      <a:r>
                        <a:rPr lang="bg-BG" sz="1200" b="0" i="0" u="none" strike="noStrike">
                          <a:solidFill>
                            <a:srgbClr val="000000"/>
                          </a:solidFill>
                          <a:effectLst/>
                          <a:latin typeface="Calibri"/>
                        </a:rPr>
                        <a:t>9</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there won't be any changes if Europe doesn't change its way of acting</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5792">
                <a:tc>
                  <a:txBody>
                    <a:bodyPr/>
                    <a:lstStyle/>
                    <a:p>
                      <a:pPr algn="r" fontAlgn="b"/>
                      <a:r>
                        <a:rPr lang="bg-BG" sz="1200" b="0" i="0" u="none" strike="noStrike">
                          <a:solidFill>
                            <a:srgbClr val="000000"/>
                          </a:solidFill>
                          <a:effectLst/>
                          <a:latin typeface="Calibri"/>
                        </a:rPr>
                        <a:t>10</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200" b="0" i="0" u="none" strike="noStrike">
                          <a:solidFill>
                            <a:srgbClr val="000000"/>
                          </a:solidFill>
                          <a:effectLst/>
                          <a:latin typeface="Calibri"/>
                        </a:rPr>
                        <a:t>Hope in the future Weurope will be a multicultural and multietnic continent</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1999">
                <a:tc>
                  <a:txBody>
                    <a:bodyPr/>
                    <a:lstStyle/>
                    <a:p>
                      <a:pPr algn="r" fontAlgn="b"/>
                      <a:r>
                        <a:rPr lang="bg-BG" sz="1200" b="0" i="0" u="none" strike="noStrike" dirty="0">
                          <a:solidFill>
                            <a:srgbClr val="000000"/>
                          </a:solidFill>
                          <a:effectLst/>
                          <a:latin typeface="Calibri"/>
                        </a:rPr>
                        <a:t>11</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200" b="0" i="0" u="none" strike="noStrike" dirty="0">
                          <a:solidFill>
                            <a:srgbClr val="000000"/>
                          </a:solidFill>
                          <a:effectLst/>
                          <a:latin typeface="Calibri"/>
                        </a:rPr>
                        <a:t>Hope that Europe in the future will  totally refuse war, not only in the continent but even outside</a:t>
                      </a:r>
                    </a:p>
                  </a:txBody>
                  <a:tcPr marL="6152" marR="6152" marT="61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5017576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87624" y="2924944"/>
            <a:ext cx="7408333" cy="3450696"/>
          </a:xfrm>
        </p:spPr>
        <p:txBody>
          <a:bodyPr>
            <a:normAutofit/>
          </a:bodyPr>
          <a:lstStyle/>
          <a:p>
            <a:pPr>
              <a:buNone/>
            </a:pPr>
            <a:r>
              <a:rPr lang="en-US" sz="4400" dirty="0" smtClean="0"/>
              <a:t>Thank you for your attention!</a:t>
            </a:r>
          </a:p>
          <a:p>
            <a:pPr>
              <a:buNone/>
            </a:pPr>
            <a:endParaRPr lang="bg-BG" sz="4400" dirty="0"/>
          </a:p>
        </p:txBody>
      </p:sp>
      <p:pic>
        <p:nvPicPr>
          <p:cNvPr id="3" name="Picture 2" descr="C:\ot D old pc\Implamantation 2020\ЕUROPE FOR CITIZENS\web_site\LOGO project\Clipboard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5805264"/>
            <a:ext cx="1800199" cy="936104"/>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C:\ot D old pc\Implamantation 2020\ЕUROPE FOR CITIZENS\web_site\Coat_of_Arms_of_Igualada.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75856" y="6016667"/>
            <a:ext cx="638584" cy="7247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C:\ot D old pc\Implamantation 2020\ЕUROPE FOR CITIZENS\web_site\logo setubal.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40921" y="6067237"/>
            <a:ext cx="719111" cy="7032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C:\ot D old pc\Implamantation 2020\ЕUROPE FOR CITIZENS\web_site\Nuggedu.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04048" y="6067237"/>
            <a:ext cx="719111" cy="67413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descr="Logo_Aksakovo"/>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483769" y="6067236"/>
            <a:ext cx="504056"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940152" y="6280917"/>
            <a:ext cx="1584176" cy="422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ot D old pc\Implamantation 2020\ЕUROPE FOR CITIZENS\web_site\LOGO project\Clipboard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5805264"/>
            <a:ext cx="1800199" cy="936104"/>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ot D old pc\Implamantation 2020\ЕUROPE FOR CITIZENS\web_site\Coat_of_Arms_of_Igualada.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75856" y="6016667"/>
            <a:ext cx="638584" cy="7247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ot D old pc\Implamantation 2020\ЕUROPE FOR CITIZENS\web_site\logo setubal.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40921" y="6067237"/>
            <a:ext cx="719111" cy="703263"/>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ot D old pc\Implamantation 2020\ЕUROPE FOR CITIZENS\web_site\Nuggedu.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04048" y="6067237"/>
            <a:ext cx="719111" cy="67413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3" descr="Logo_Aksakovo"/>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483769" y="6067236"/>
            <a:ext cx="504056"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940152" y="6280917"/>
            <a:ext cx="1584176" cy="422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itle 2"/>
          <p:cNvSpPr txBox="1">
            <a:spLocks/>
          </p:cNvSpPr>
          <p:nvPr/>
        </p:nvSpPr>
        <p:spPr>
          <a:xfrm>
            <a:off x="446856" y="620688"/>
            <a:ext cx="8229600" cy="2592288"/>
          </a:xfrm>
          <a:prstGeom prst="rect">
            <a:avLst/>
          </a:prstGeom>
        </p:spPr>
        <p:txBody>
          <a:bodyPr vert="horz" lIns="91440" tIns="45720" rIns="91440" bIns="45720" rtlCol="0" anchor="b">
            <a:normAutofit fontScale="975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dirty="0" smtClean="0"/>
              <a:t>Results of Research </a:t>
            </a:r>
          </a:p>
          <a:p>
            <a:r>
              <a:rPr lang="en-US" sz="4000" dirty="0" smtClean="0"/>
              <a:t/>
            </a:r>
            <a:br>
              <a:rPr lang="en-US" sz="4000" dirty="0" smtClean="0"/>
            </a:br>
            <a:r>
              <a:rPr lang="en-US" sz="4000" dirty="0" smtClean="0">
                <a:solidFill>
                  <a:srgbClr val="C00000"/>
                </a:solidFill>
              </a:rPr>
              <a:t>“What are your expectation for the future of EU”</a:t>
            </a:r>
            <a:endParaRPr lang="en-US" sz="4000" dirty="0">
              <a:solidFill>
                <a:srgbClr val="C00000"/>
              </a:solidFill>
            </a:endParaRPr>
          </a:p>
        </p:txBody>
      </p:sp>
    </p:spTree>
    <p:extLst>
      <p:ext uri="{BB962C8B-B14F-4D97-AF65-F5344CB8AC3E}">
        <p14:creationId xmlns:p14="http://schemas.microsoft.com/office/powerpoint/2010/main" val="26218365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675467"/>
            <a:ext cx="7408333" cy="2697749"/>
          </a:xfrm>
        </p:spPr>
        <p:txBody>
          <a:bodyPr/>
          <a:lstStyle/>
          <a:p>
            <a:pPr marL="0" indent="0">
              <a:buNone/>
            </a:pPr>
            <a:endParaRPr lang="en-US" dirty="0" smtClean="0"/>
          </a:p>
          <a:p>
            <a:pPr marL="0" indent="0">
              <a:buNone/>
            </a:pPr>
            <a:endParaRPr lang="bg-BG" dirty="0"/>
          </a:p>
        </p:txBody>
      </p:sp>
      <p:sp>
        <p:nvSpPr>
          <p:cNvPr id="7" name="Title 6"/>
          <p:cNvSpPr>
            <a:spLocks noGrp="1"/>
          </p:cNvSpPr>
          <p:nvPr>
            <p:ph type="title"/>
          </p:nvPr>
        </p:nvSpPr>
        <p:spPr/>
        <p:txBody>
          <a:bodyPr>
            <a:normAutofit/>
          </a:bodyPr>
          <a:lstStyle/>
          <a:p>
            <a:r>
              <a:rPr lang="en-US" sz="2000" dirty="0">
                <a:solidFill>
                  <a:schemeClr val="bg1"/>
                </a:solidFill>
              </a:rPr>
              <a:t>At the moment there are 28 member-states in the European Union, do you think that new countries will join in the upcoming 10 </a:t>
            </a:r>
            <a:r>
              <a:rPr lang="en-US" sz="2000" dirty="0" smtClean="0">
                <a:solidFill>
                  <a:schemeClr val="bg1"/>
                </a:solidFill>
              </a:rPr>
              <a:t>years</a:t>
            </a:r>
            <a:r>
              <a:rPr lang="en-US" sz="2000" dirty="0">
                <a:solidFill>
                  <a:schemeClr val="bg1"/>
                </a:solidFill>
              </a:rPr>
              <a:t>? (%) </a:t>
            </a:r>
            <a:endParaRPr lang="bg-BG" sz="2000" dirty="0">
              <a:solidFill>
                <a:schemeClr val="bg1"/>
              </a:solidFill>
            </a:endParaRPr>
          </a:p>
        </p:txBody>
      </p:sp>
      <p:graphicFrame>
        <p:nvGraphicFramePr>
          <p:cNvPr id="10" name="Chart 9"/>
          <p:cNvGraphicFramePr>
            <a:graphicFrameLocks/>
          </p:cNvGraphicFramePr>
          <p:nvPr>
            <p:extLst>
              <p:ext uri="{D42A27DB-BD31-4B8C-83A1-F6EECF244321}">
                <p14:modId xmlns:p14="http://schemas.microsoft.com/office/powerpoint/2010/main" val="1493005534"/>
              </p:ext>
            </p:extLst>
          </p:nvPr>
        </p:nvGraphicFramePr>
        <p:xfrm>
          <a:off x="323528" y="1700808"/>
          <a:ext cx="8568952" cy="3960440"/>
        </p:xfrm>
        <a:graphic>
          <a:graphicData uri="http://schemas.openxmlformats.org/drawingml/2006/chart">
            <c:chart xmlns:c="http://schemas.openxmlformats.org/drawingml/2006/chart" xmlns:r="http://schemas.openxmlformats.org/officeDocument/2006/relationships" r:id="rId2"/>
          </a:graphicData>
        </a:graphic>
      </p:graphicFrame>
      <p:pic>
        <p:nvPicPr>
          <p:cNvPr id="11" name="Picture 2" descr="C:\ot D old pc\Implamantation 2020\ЕUROPE FOR CITIZENS\web_site\LOGO project\Clipboard0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3528" y="5805264"/>
            <a:ext cx="1800199" cy="936104"/>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3" descr="C:\ot D old pc\Implamantation 2020\ЕUROPE FOR CITIZENS\web_site\Coat_of_Arms_of_Igualada.svg.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75856" y="6016667"/>
            <a:ext cx="638584" cy="7247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4" descr="C:\ot D old pc\Implamantation 2020\ЕUROPE FOR CITIZENS\web_site\logo setubal.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140921" y="6067237"/>
            <a:ext cx="719111" cy="703263"/>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5" descr="C:\ot D old pc\Implamantation 2020\ЕUROPE FOR CITIZENS\web_site\Nuggedu.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004048" y="6067237"/>
            <a:ext cx="719111" cy="67413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3" descr="Logo_Aksakovo"/>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483769" y="6067236"/>
            <a:ext cx="504056"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2"/>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940152" y="6280917"/>
            <a:ext cx="1584176" cy="422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854283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675467"/>
            <a:ext cx="7408333" cy="2697749"/>
          </a:xfrm>
        </p:spPr>
        <p:txBody>
          <a:bodyPr/>
          <a:lstStyle/>
          <a:p>
            <a:pPr marL="0" indent="0">
              <a:buNone/>
            </a:pPr>
            <a:endParaRPr lang="en-US" dirty="0" smtClean="0"/>
          </a:p>
          <a:p>
            <a:pPr marL="0" indent="0">
              <a:buNone/>
            </a:pPr>
            <a:endParaRPr lang="bg-BG" dirty="0"/>
          </a:p>
        </p:txBody>
      </p:sp>
      <p:sp>
        <p:nvSpPr>
          <p:cNvPr id="7" name="Title 6"/>
          <p:cNvSpPr>
            <a:spLocks noGrp="1"/>
          </p:cNvSpPr>
          <p:nvPr>
            <p:ph type="title"/>
          </p:nvPr>
        </p:nvSpPr>
        <p:spPr>
          <a:xfrm>
            <a:off x="457200" y="338328"/>
            <a:ext cx="8435280" cy="1252728"/>
          </a:xfrm>
        </p:spPr>
        <p:txBody>
          <a:bodyPr>
            <a:normAutofit/>
          </a:bodyPr>
          <a:lstStyle/>
          <a:p>
            <a:r>
              <a:rPr lang="en-US" sz="2000" dirty="0">
                <a:solidFill>
                  <a:schemeClr val="bg1"/>
                </a:solidFill>
              </a:rPr>
              <a:t>Do you think that in the upcoming 10 years members will withdraw from EU?		(%) 	</a:t>
            </a:r>
          </a:p>
        </p:txBody>
      </p:sp>
      <p:pic>
        <p:nvPicPr>
          <p:cNvPr id="11" name="Picture 2" descr="C:\ot D old pc\Implamantation 2020\ЕUROPE FOR CITIZENS\web_site\LOGO project\Clipboard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5805264"/>
            <a:ext cx="1800199" cy="936104"/>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3" descr="C:\ot D old pc\Implamantation 2020\ЕUROPE FOR CITIZENS\web_site\Coat_of_Arms_of_Igualada.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75856" y="6016667"/>
            <a:ext cx="638584" cy="7247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4" descr="C:\ot D old pc\Implamantation 2020\ЕUROPE FOR CITIZENS\web_site\logo setubal.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40921" y="6067237"/>
            <a:ext cx="719111" cy="703263"/>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5" descr="C:\ot D old pc\Implamantation 2020\ЕUROPE FOR CITIZENS\web_site\Nuggedu.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04048" y="6067237"/>
            <a:ext cx="719111" cy="67413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3" descr="Logo_Aksakovo"/>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483769" y="6067236"/>
            <a:ext cx="504056"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940152" y="6280917"/>
            <a:ext cx="1584176" cy="422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7" name="Chart 16"/>
          <p:cNvGraphicFramePr>
            <a:graphicFrameLocks/>
          </p:cNvGraphicFramePr>
          <p:nvPr>
            <p:extLst>
              <p:ext uri="{D42A27DB-BD31-4B8C-83A1-F6EECF244321}">
                <p14:modId xmlns:p14="http://schemas.microsoft.com/office/powerpoint/2010/main" val="1695195612"/>
              </p:ext>
            </p:extLst>
          </p:nvPr>
        </p:nvGraphicFramePr>
        <p:xfrm>
          <a:off x="251520" y="1628800"/>
          <a:ext cx="8640960" cy="4032448"/>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17832322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338328"/>
            <a:ext cx="8435280" cy="1252728"/>
          </a:xfrm>
        </p:spPr>
        <p:txBody>
          <a:bodyPr>
            <a:normAutofit/>
          </a:bodyPr>
          <a:lstStyle/>
          <a:p>
            <a:r>
              <a:rPr lang="en-US" sz="2000" dirty="0">
                <a:solidFill>
                  <a:schemeClr val="bg1"/>
                </a:solidFill>
              </a:rPr>
              <a:t>What you think will be the biggest advantage for your country from the EU </a:t>
            </a:r>
            <a:r>
              <a:rPr lang="en-US" sz="2000" dirty="0" smtClean="0">
                <a:solidFill>
                  <a:schemeClr val="bg1"/>
                </a:solidFill>
              </a:rPr>
              <a:t>membership? </a:t>
            </a:r>
            <a:r>
              <a:rPr lang="en-US" sz="2000" dirty="0">
                <a:solidFill>
                  <a:schemeClr val="bg1"/>
                </a:solidFill>
              </a:rPr>
              <a:t>Grade from 1 to 3 /1 being the lowest</a:t>
            </a:r>
            <a:r>
              <a:rPr lang="en-US" sz="2000" dirty="0" smtClean="0">
                <a:solidFill>
                  <a:schemeClr val="bg1"/>
                </a:solidFill>
              </a:rPr>
              <a:t>/</a:t>
            </a:r>
            <a:br>
              <a:rPr lang="en-US" sz="2000" dirty="0" smtClean="0">
                <a:solidFill>
                  <a:schemeClr val="bg1"/>
                </a:solidFill>
              </a:rPr>
            </a:br>
            <a:r>
              <a:rPr lang="en-US" sz="1200" dirty="0" smtClean="0">
                <a:solidFill>
                  <a:prstClr val="white"/>
                </a:solidFill>
              </a:rPr>
              <a:t> </a:t>
            </a:r>
            <a:r>
              <a:rPr lang="en-US" sz="1200" dirty="0">
                <a:solidFill>
                  <a:prstClr val="white"/>
                </a:solidFill>
              </a:rPr>
              <a:t>number</a:t>
            </a:r>
            <a:r>
              <a:rPr lang="en-US" sz="2000" dirty="0">
                <a:solidFill>
                  <a:schemeClr val="bg1"/>
                </a:solidFill>
              </a:rPr>
              <a:t>			</a:t>
            </a:r>
          </a:p>
        </p:txBody>
      </p:sp>
      <p:pic>
        <p:nvPicPr>
          <p:cNvPr id="11" name="Picture 2" descr="C:\ot D old pc\Implamantation 2020\ЕUROPE FOR CITIZENS\web_site\LOGO project\Clipboard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5805264"/>
            <a:ext cx="1800199" cy="936104"/>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3" descr="C:\ot D old pc\Implamantation 2020\ЕUROPE FOR CITIZENS\web_site\Coat_of_Arms_of_Igualada.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75856" y="6016667"/>
            <a:ext cx="638584" cy="7247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4" descr="C:\ot D old pc\Implamantation 2020\ЕUROPE FOR CITIZENS\web_site\logo setubal.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40921" y="6067237"/>
            <a:ext cx="719111" cy="703263"/>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5" descr="C:\ot D old pc\Implamantation 2020\ЕUROPE FOR CITIZENS\web_site\Nuggedu.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04048" y="6067237"/>
            <a:ext cx="719111" cy="67413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3" descr="Logo_Aksakovo"/>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483769" y="6067236"/>
            <a:ext cx="504056"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940152" y="6280917"/>
            <a:ext cx="1584176" cy="422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6" name="Content Placeholder 5"/>
          <p:cNvGraphicFramePr>
            <a:graphicFrameLocks noGrp="1"/>
          </p:cNvGraphicFramePr>
          <p:nvPr>
            <p:ph idx="1"/>
            <p:extLst>
              <p:ext uri="{D42A27DB-BD31-4B8C-83A1-F6EECF244321}">
                <p14:modId xmlns:p14="http://schemas.microsoft.com/office/powerpoint/2010/main" val="1753637942"/>
              </p:ext>
            </p:extLst>
          </p:nvPr>
        </p:nvGraphicFramePr>
        <p:xfrm>
          <a:off x="323528" y="2348880"/>
          <a:ext cx="8568949" cy="3312369"/>
        </p:xfrm>
        <a:graphic>
          <a:graphicData uri="http://schemas.openxmlformats.org/drawingml/2006/table">
            <a:tbl>
              <a:tblPr/>
              <a:tblGrid>
                <a:gridCol w="1948108"/>
                <a:gridCol w="735649"/>
                <a:gridCol w="735649"/>
                <a:gridCol w="735649"/>
                <a:gridCol w="735649"/>
                <a:gridCol w="735649"/>
                <a:gridCol w="735649"/>
                <a:gridCol w="735649"/>
                <a:gridCol w="735649"/>
                <a:gridCol w="735649"/>
              </a:tblGrid>
              <a:tr h="344355">
                <a:tc>
                  <a:txBody>
                    <a:bodyPr/>
                    <a:lstStyle/>
                    <a:p>
                      <a:pPr algn="l" fontAlgn="b"/>
                      <a:endParaRPr lang="bg-BG" sz="1000" b="0" i="0" u="none" strike="noStrike">
                        <a:solidFill>
                          <a:srgbClr val="000000"/>
                        </a:solidFill>
                        <a:effectLst/>
                        <a:latin typeface="Calibri"/>
                      </a:endParaRPr>
                    </a:p>
                  </a:txBody>
                  <a:tcPr marL="8834" marR="8834" marT="8834"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3">
                  <a:txBody>
                    <a:bodyPr/>
                    <a:lstStyle/>
                    <a:p>
                      <a:pPr algn="ctr" fontAlgn="b"/>
                      <a:r>
                        <a:rPr lang="en-US" sz="1100" b="1" i="0" u="none" strike="noStrike">
                          <a:solidFill>
                            <a:srgbClr val="000000"/>
                          </a:solidFill>
                          <a:effectLst/>
                          <a:latin typeface="Calibri"/>
                        </a:rPr>
                        <a:t>1-st meeting in Bulgaria</a:t>
                      </a:r>
                    </a:p>
                  </a:txBody>
                  <a:tcPr marL="8834" marR="8834" marT="883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bg-BG"/>
                    </a:p>
                  </a:txBody>
                  <a:tcPr/>
                </a:tc>
                <a:tc hMerge="1">
                  <a:txBody>
                    <a:bodyPr/>
                    <a:lstStyle/>
                    <a:p>
                      <a:endParaRPr lang="bg-BG"/>
                    </a:p>
                  </a:txBody>
                  <a:tcPr/>
                </a:tc>
                <a:tc gridSpan="3">
                  <a:txBody>
                    <a:bodyPr/>
                    <a:lstStyle/>
                    <a:p>
                      <a:pPr algn="ctr" fontAlgn="b"/>
                      <a:r>
                        <a:rPr lang="en-US" sz="1100" b="1" i="0" u="none" strike="noStrike">
                          <a:solidFill>
                            <a:srgbClr val="000000"/>
                          </a:solidFill>
                          <a:effectLst/>
                          <a:latin typeface="Calibri"/>
                        </a:rPr>
                        <a:t>2-nd meeting in Portugal</a:t>
                      </a:r>
                    </a:p>
                  </a:txBody>
                  <a:tcPr marL="8834" marR="8834" marT="883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bg-BG"/>
                    </a:p>
                  </a:txBody>
                  <a:tcPr/>
                </a:tc>
                <a:tc hMerge="1">
                  <a:txBody>
                    <a:bodyPr/>
                    <a:lstStyle/>
                    <a:p>
                      <a:endParaRPr lang="bg-BG"/>
                    </a:p>
                  </a:txBody>
                  <a:tcPr/>
                </a:tc>
                <a:tc gridSpan="3">
                  <a:txBody>
                    <a:bodyPr/>
                    <a:lstStyle/>
                    <a:p>
                      <a:pPr algn="ctr" fontAlgn="b"/>
                      <a:r>
                        <a:rPr lang="en-US" sz="1100" b="1" i="0" u="none" strike="noStrike">
                          <a:solidFill>
                            <a:srgbClr val="000000"/>
                          </a:solidFill>
                          <a:effectLst/>
                          <a:latin typeface="Calibri"/>
                        </a:rPr>
                        <a:t>3-rd meeting in Italy</a:t>
                      </a:r>
                    </a:p>
                  </a:txBody>
                  <a:tcPr marL="8834" marR="8834" marT="883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bg-BG"/>
                    </a:p>
                  </a:txBody>
                  <a:tcPr/>
                </a:tc>
                <a:tc hMerge="1">
                  <a:txBody>
                    <a:bodyPr/>
                    <a:lstStyle/>
                    <a:p>
                      <a:endParaRPr lang="bg-BG"/>
                    </a:p>
                  </a:txBody>
                  <a:tcPr/>
                </a:tc>
              </a:tr>
              <a:tr h="327958">
                <a:tc>
                  <a:txBody>
                    <a:bodyPr/>
                    <a:lstStyle/>
                    <a:p>
                      <a:pPr algn="l" fontAlgn="ctr"/>
                      <a:r>
                        <a:rPr lang="en-US" sz="1000" b="1" i="0" u="none" strike="noStrike">
                          <a:solidFill>
                            <a:srgbClr val="000000"/>
                          </a:solidFill>
                          <a:effectLst/>
                          <a:latin typeface="Calibri"/>
                        </a:rPr>
                        <a:t>answers</a:t>
                      </a:r>
                    </a:p>
                  </a:txBody>
                  <a:tcPr marL="8834" marR="8834" marT="883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1</a:t>
                      </a:r>
                    </a:p>
                  </a:txBody>
                  <a:tcPr marL="8834" marR="8834" marT="883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2</a:t>
                      </a:r>
                    </a:p>
                  </a:txBody>
                  <a:tcPr marL="8834" marR="8834" marT="88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3</a:t>
                      </a:r>
                    </a:p>
                  </a:txBody>
                  <a:tcPr marL="8834" marR="8834" marT="883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1</a:t>
                      </a:r>
                    </a:p>
                  </a:txBody>
                  <a:tcPr marL="8834" marR="8834" marT="883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2</a:t>
                      </a:r>
                    </a:p>
                  </a:txBody>
                  <a:tcPr marL="8834" marR="8834" marT="88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3</a:t>
                      </a:r>
                    </a:p>
                  </a:txBody>
                  <a:tcPr marL="8834" marR="8834" marT="883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1</a:t>
                      </a:r>
                    </a:p>
                  </a:txBody>
                  <a:tcPr marL="8834" marR="8834" marT="883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2</a:t>
                      </a:r>
                    </a:p>
                  </a:txBody>
                  <a:tcPr marL="8834" marR="8834" marT="88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3</a:t>
                      </a:r>
                    </a:p>
                  </a:txBody>
                  <a:tcPr marL="8834" marR="8834" marT="883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83872">
                <a:tc>
                  <a:txBody>
                    <a:bodyPr/>
                    <a:lstStyle/>
                    <a:p>
                      <a:pPr algn="l" fontAlgn="ctr"/>
                      <a:r>
                        <a:rPr lang="en-US" sz="1000" b="0" i="0" u="none" strike="noStrike">
                          <a:solidFill>
                            <a:srgbClr val="000000"/>
                          </a:solidFill>
                          <a:effectLst/>
                          <a:latin typeface="Calibri"/>
                        </a:rPr>
                        <a:t>membership in a community of stability, democracy, security, prosperity;</a:t>
                      </a:r>
                    </a:p>
                  </a:txBody>
                  <a:tcPr marL="8834" marR="8834" marT="883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11</a:t>
                      </a:r>
                    </a:p>
                  </a:txBody>
                  <a:tcPr marL="8834" marR="8834" marT="883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19</a:t>
                      </a:r>
                    </a:p>
                  </a:txBody>
                  <a:tcPr marL="8834" marR="8834" marT="88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20</a:t>
                      </a:r>
                    </a:p>
                  </a:txBody>
                  <a:tcPr marL="8834" marR="8834" marT="883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bg-BG" sz="1000" b="0" i="0" u="none" strike="noStrike">
                          <a:solidFill>
                            <a:srgbClr val="000000"/>
                          </a:solidFill>
                          <a:effectLst/>
                          <a:latin typeface="Calibri"/>
                        </a:rPr>
                        <a:t>6</a:t>
                      </a:r>
                    </a:p>
                  </a:txBody>
                  <a:tcPr marL="8834" marR="8834" marT="883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33</a:t>
                      </a:r>
                    </a:p>
                  </a:txBody>
                  <a:tcPr marL="8834" marR="8834" marT="88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bg-BG" sz="1000" b="0" i="0" u="none" strike="noStrike">
                          <a:solidFill>
                            <a:srgbClr val="000000"/>
                          </a:solidFill>
                          <a:effectLst/>
                          <a:latin typeface="Calibri"/>
                        </a:rPr>
                        <a:t>26</a:t>
                      </a:r>
                    </a:p>
                  </a:txBody>
                  <a:tcPr marL="8834" marR="8834" marT="883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1</a:t>
                      </a:r>
                    </a:p>
                  </a:txBody>
                  <a:tcPr marL="8834" marR="8834" marT="883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4</a:t>
                      </a:r>
                    </a:p>
                  </a:txBody>
                  <a:tcPr marL="8834" marR="8834" marT="88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10</a:t>
                      </a:r>
                    </a:p>
                  </a:txBody>
                  <a:tcPr marL="8834" marR="8834" marT="883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655914">
                <a:tc>
                  <a:txBody>
                    <a:bodyPr/>
                    <a:lstStyle/>
                    <a:p>
                      <a:pPr algn="l" fontAlgn="ctr"/>
                      <a:r>
                        <a:rPr lang="en-US" sz="1000" b="0" i="0" u="none" strike="noStrike">
                          <a:solidFill>
                            <a:srgbClr val="000000"/>
                          </a:solidFill>
                          <a:effectLst/>
                          <a:latin typeface="Calibri"/>
                        </a:rPr>
                        <a:t>growing national market and increasing national demand;</a:t>
                      </a:r>
                    </a:p>
                  </a:txBody>
                  <a:tcPr marL="8834" marR="8834" marT="883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12</a:t>
                      </a:r>
                    </a:p>
                  </a:txBody>
                  <a:tcPr marL="8834" marR="8834" marT="883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27</a:t>
                      </a:r>
                    </a:p>
                  </a:txBody>
                  <a:tcPr marL="8834" marR="8834" marT="88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bg-BG" sz="1000" b="0" i="0" u="none" strike="noStrike">
                          <a:solidFill>
                            <a:srgbClr val="000000"/>
                          </a:solidFill>
                          <a:effectLst/>
                          <a:latin typeface="Calibri"/>
                        </a:rPr>
                        <a:t>10</a:t>
                      </a:r>
                    </a:p>
                  </a:txBody>
                  <a:tcPr marL="8834" marR="8834" marT="883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10</a:t>
                      </a:r>
                    </a:p>
                  </a:txBody>
                  <a:tcPr marL="8834" marR="8834" marT="883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28</a:t>
                      </a:r>
                    </a:p>
                  </a:txBody>
                  <a:tcPr marL="8834" marR="8834" marT="88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bg-BG" sz="1000" b="0" i="0" u="none" strike="noStrike">
                          <a:solidFill>
                            <a:srgbClr val="000000"/>
                          </a:solidFill>
                          <a:effectLst/>
                          <a:latin typeface="Calibri"/>
                        </a:rPr>
                        <a:t>27</a:t>
                      </a:r>
                    </a:p>
                  </a:txBody>
                  <a:tcPr marL="8834" marR="8834" marT="883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3</a:t>
                      </a:r>
                    </a:p>
                  </a:txBody>
                  <a:tcPr marL="8834" marR="8834" marT="883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8</a:t>
                      </a:r>
                    </a:p>
                  </a:txBody>
                  <a:tcPr marL="8834" marR="8834" marT="88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bg-BG" sz="1000" b="0" i="0" u="none" strike="noStrike">
                          <a:solidFill>
                            <a:srgbClr val="000000"/>
                          </a:solidFill>
                          <a:effectLst/>
                          <a:latin typeface="Calibri"/>
                        </a:rPr>
                        <a:t>3</a:t>
                      </a:r>
                    </a:p>
                  </a:txBody>
                  <a:tcPr marL="8834" marR="8834" marT="883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00270">
                <a:tc>
                  <a:txBody>
                    <a:bodyPr/>
                    <a:lstStyle/>
                    <a:p>
                      <a:pPr algn="l" fontAlgn="ctr"/>
                      <a:r>
                        <a:rPr lang="en-US" sz="1000" b="0" i="0" u="none" strike="noStrike">
                          <a:solidFill>
                            <a:srgbClr val="000000"/>
                          </a:solidFill>
                          <a:effectLst/>
                          <a:latin typeface="Calibri"/>
                        </a:rPr>
                        <a:t>free movement of manpower, goods, services and capitals.</a:t>
                      </a:r>
                    </a:p>
                  </a:txBody>
                  <a:tcPr marL="8834" marR="8834" marT="883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7</a:t>
                      </a:r>
                    </a:p>
                  </a:txBody>
                  <a:tcPr marL="8834" marR="8834" marT="883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15</a:t>
                      </a:r>
                    </a:p>
                  </a:txBody>
                  <a:tcPr marL="8834" marR="8834" marT="88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32</a:t>
                      </a:r>
                    </a:p>
                  </a:txBody>
                  <a:tcPr marL="8834" marR="8834" marT="883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fontAlgn="ctr"/>
                      <a:r>
                        <a:rPr lang="bg-BG" sz="1000" b="0" i="0" u="none" strike="noStrike">
                          <a:solidFill>
                            <a:srgbClr val="000000"/>
                          </a:solidFill>
                          <a:effectLst/>
                          <a:latin typeface="Calibri"/>
                        </a:rPr>
                        <a:t>7</a:t>
                      </a:r>
                    </a:p>
                  </a:txBody>
                  <a:tcPr marL="8834" marR="8834" marT="883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20</a:t>
                      </a:r>
                    </a:p>
                  </a:txBody>
                  <a:tcPr marL="8834" marR="8834" marT="88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38</a:t>
                      </a:r>
                    </a:p>
                  </a:txBody>
                  <a:tcPr marL="8834" marR="8834" marT="883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fontAlgn="ctr"/>
                      <a:r>
                        <a:rPr lang="bg-BG" sz="1000" b="0" i="0" u="none" strike="noStrike">
                          <a:solidFill>
                            <a:srgbClr val="000000"/>
                          </a:solidFill>
                          <a:effectLst/>
                          <a:latin typeface="Calibri"/>
                        </a:rPr>
                        <a:t>3</a:t>
                      </a:r>
                    </a:p>
                  </a:txBody>
                  <a:tcPr marL="8834" marR="8834" marT="883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bg-BG" sz="1000" b="0" i="0" u="none" strike="noStrike">
                          <a:solidFill>
                            <a:srgbClr val="000000"/>
                          </a:solidFill>
                          <a:effectLst/>
                          <a:latin typeface="Calibri"/>
                        </a:rPr>
                        <a:t>2</a:t>
                      </a:r>
                    </a:p>
                  </a:txBody>
                  <a:tcPr marL="8834" marR="8834" marT="88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bg-BG" sz="1000" b="0" i="0" u="none" strike="noStrike" dirty="0">
                          <a:solidFill>
                            <a:srgbClr val="000000"/>
                          </a:solidFill>
                          <a:effectLst/>
                          <a:latin typeface="Calibri"/>
                        </a:rPr>
                        <a:t>10</a:t>
                      </a:r>
                    </a:p>
                  </a:txBody>
                  <a:tcPr marL="8834" marR="8834" marT="883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r>
            </a:tbl>
          </a:graphicData>
        </a:graphic>
      </p:graphicFrame>
    </p:spTree>
    <p:extLst>
      <p:ext uri="{BB962C8B-B14F-4D97-AF65-F5344CB8AC3E}">
        <p14:creationId xmlns:p14="http://schemas.microsoft.com/office/powerpoint/2010/main" val="37182365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338328"/>
            <a:ext cx="8435280" cy="1252728"/>
          </a:xfrm>
        </p:spPr>
        <p:txBody>
          <a:bodyPr>
            <a:normAutofit/>
          </a:bodyPr>
          <a:lstStyle/>
          <a:p>
            <a:r>
              <a:rPr lang="en-US" sz="2000" dirty="0">
                <a:solidFill>
                  <a:schemeClr val="bg1"/>
                </a:solidFill>
              </a:rPr>
              <a:t>What in your opinion will be the biggest advantage personally for YOU from the membership of your country in </a:t>
            </a:r>
            <a:r>
              <a:rPr lang="en-US" sz="2000" dirty="0" smtClean="0">
                <a:solidFill>
                  <a:schemeClr val="bg1"/>
                </a:solidFill>
              </a:rPr>
              <a:t>EU? </a:t>
            </a:r>
            <a:r>
              <a:rPr lang="en-US" sz="2000" dirty="0">
                <a:solidFill>
                  <a:schemeClr val="bg1"/>
                </a:solidFill>
              </a:rPr>
              <a:t>Grade from 1 to 3 /1 being the lowest/</a:t>
            </a:r>
            <a:r>
              <a:rPr lang="en-US" sz="1200" dirty="0" smtClean="0">
                <a:solidFill>
                  <a:prstClr val="white"/>
                </a:solidFill>
              </a:rPr>
              <a:t> </a:t>
            </a:r>
            <a:r>
              <a:rPr lang="en-US" sz="1200" dirty="0">
                <a:solidFill>
                  <a:prstClr val="white"/>
                </a:solidFill>
              </a:rPr>
              <a:t>number</a:t>
            </a:r>
            <a:r>
              <a:rPr lang="en-US" sz="2000" dirty="0">
                <a:solidFill>
                  <a:schemeClr val="bg1"/>
                </a:solidFill>
              </a:rPr>
              <a:t>			</a:t>
            </a:r>
          </a:p>
        </p:txBody>
      </p:sp>
      <p:pic>
        <p:nvPicPr>
          <p:cNvPr id="11" name="Picture 2" descr="C:\ot D old pc\Implamantation 2020\ЕUROPE FOR CITIZENS\web_site\LOGO project\Clipboard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5805264"/>
            <a:ext cx="1800199" cy="936104"/>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3" descr="C:\ot D old pc\Implamantation 2020\ЕUROPE FOR CITIZENS\web_site\Coat_of_Arms_of_Igualada.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75856" y="6016667"/>
            <a:ext cx="638584" cy="7247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4" descr="C:\ot D old pc\Implamantation 2020\ЕUROPE FOR CITIZENS\web_site\logo setubal.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40921" y="6067237"/>
            <a:ext cx="719111" cy="703263"/>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5" descr="C:\ot D old pc\Implamantation 2020\ЕUROPE FOR CITIZENS\web_site\Nuggedu.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04048" y="6067237"/>
            <a:ext cx="719111" cy="67413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3" descr="Logo_Aksakovo"/>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483769" y="6067236"/>
            <a:ext cx="504056"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940152" y="6280917"/>
            <a:ext cx="1584176" cy="422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3" name="Content Placeholder 2"/>
          <p:cNvGraphicFramePr>
            <a:graphicFrameLocks noGrp="1"/>
          </p:cNvGraphicFramePr>
          <p:nvPr>
            <p:ph idx="1"/>
            <p:extLst>
              <p:ext uri="{D42A27DB-BD31-4B8C-83A1-F6EECF244321}">
                <p14:modId xmlns:p14="http://schemas.microsoft.com/office/powerpoint/2010/main" val="3689607772"/>
              </p:ext>
            </p:extLst>
          </p:nvPr>
        </p:nvGraphicFramePr>
        <p:xfrm>
          <a:off x="251522" y="2060849"/>
          <a:ext cx="8640962" cy="3600398"/>
        </p:xfrm>
        <a:graphic>
          <a:graphicData uri="http://schemas.openxmlformats.org/drawingml/2006/table">
            <a:tbl>
              <a:tblPr/>
              <a:tblGrid>
                <a:gridCol w="2903930"/>
                <a:gridCol w="637448"/>
                <a:gridCol w="637448"/>
                <a:gridCol w="637448"/>
                <a:gridCol w="637448"/>
                <a:gridCol w="637448"/>
                <a:gridCol w="637448"/>
                <a:gridCol w="637448"/>
                <a:gridCol w="637448"/>
                <a:gridCol w="637448"/>
              </a:tblGrid>
              <a:tr h="595107">
                <a:tc>
                  <a:txBody>
                    <a:bodyPr/>
                    <a:lstStyle/>
                    <a:p>
                      <a:pPr algn="l" fontAlgn="b"/>
                      <a:endParaRPr lang="bg-BG" sz="900" b="0" i="0" u="none" strike="noStrike">
                        <a:solidFill>
                          <a:srgbClr val="000000"/>
                        </a:solidFill>
                        <a:effectLst/>
                        <a:latin typeface="Calibri"/>
                      </a:endParaRPr>
                    </a:p>
                  </a:txBody>
                  <a:tcPr marL="7591" marR="7591" marT="7591"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3">
                  <a:txBody>
                    <a:bodyPr/>
                    <a:lstStyle/>
                    <a:p>
                      <a:pPr algn="ctr" fontAlgn="b"/>
                      <a:r>
                        <a:rPr lang="en-US" sz="900" b="1" i="0" u="none" strike="noStrike">
                          <a:solidFill>
                            <a:srgbClr val="000000"/>
                          </a:solidFill>
                          <a:effectLst/>
                          <a:latin typeface="Calibri"/>
                        </a:rPr>
                        <a:t>1-st meeting in Bulgaria</a:t>
                      </a:r>
                    </a:p>
                  </a:txBody>
                  <a:tcPr marL="7591" marR="7591" marT="7591"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bg-BG"/>
                    </a:p>
                  </a:txBody>
                  <a:tcPr/>
                </a:tc>
                <a:tc hMerge="1">
                  <a:txBody>
                    <a:bodyPr/>
                    <a:lstStyle/>
                    <a:p>
                      <a:endParaRPr lang="bg-BG"/>
                    </a:p>
                  </a:txBody>
                  <a:tcPr/>
                </a:tc>
                <a:tc gridSpan="3">
                  <a:txBody>
                    <a:bodyPr/>
                    <a:lstStyle/>
                    <a:p>
                      <a:pPr algn="ctr" fontAlgn="b"/>
                      <a:r>
                        <a:rPr lang="en-US" sz="900" b="1" i="0" u="none" strike="noStrike">
                          <a:solidFill>
                            <a:srgbClr val="000000"/>
                          </a:solidFill>
                          <a:effectLst/>
                          <a:latin typeface="Calibri"/>
                        </a:rPr>
                        <a:t>2-nd meeting in Portugal</a:t>
                      </a:r>
                    </a:p>
                  </a:txBody>
                  <a:tcPr marL="7591" marR="7591" marT="7591"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bg-BG"/>
                    </a:p>
                  </a:txBody>
                  <a:tcPr/>
                </a:tc>
                <a:tc hMerge="1">
                  <a:txBody>
                    <a:bodyPr/>
                    <a:lstStyle/>
                    <a:p>
                      <a:endParaRPr lang="bg-BG"/>
                    </a:p>
                  </a:txBody>
                  <a:tcPr/>
                </a:tc>
                <a:tc gridSpan="3">
                  <a:txBody>
                    <a:bodyPr/>
                    <a:lstStyle/>
                    <a:p>
                      <a:pPr algn="ctr" fontAlgn="b"/>
                      <a:r>
                        <a:rPr lang="en-US" sz="900" b="1" i="0" u="none" strike="noStrike">
                          <a:solidFill>
                            <a:srgbClr val="000000"/>
                          </a:solidFill>
                          <a:effectLst/>
                          <a:latin typeface="Calibri"/>
                        </a:rPr>
                        <a:t>3-rd meeting in Italy</a:t>
                      </a:r>
                    </a:p>
                  </a:txBody>
                  <a:tcPr marL="7591" marR="7591" marT="7591"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bg-BG"/>
                    </a:p>
                  </a:txBody>
                  <a:tcPr/>
                </a:tc>
                <a:tc hMerge="1">
                  <a:txBody>
                    <a:bodyPr/>
                    <a:lstStyle/>
                    <a:p>
                      <a:endParaRPr lang="bg-BG"/>
                    </a:p>
                  </a:txBody>
                  <a:tcPr/>
                </a:tc>
              </a:tr>
              <a:tr h="595107">
                <a:tc>
                  <a:txBody>
                    <a:bodyPr/>
                    <a:lstStyle/>
                    <a:p>
                      <a:pPr algn="l" fontAlgn="b"/>
                      <a:r>
                        <a:rPr lang="en-US" sz="900" b="0" i="0" u="none" strike="noStrike">
                          <a:solidFill>
                            <a:srgbClr val="000000"/>
                          </a:solidFill>
                          <a:effectLst/>
                          <a:latin typeface="Calibri"/>
                        </a:rPr>
                        <a:t>answer</a:t>
                      </a:r>
                    </a:p>
                  </a:txBody>
                  <a:tcPr marL="7591" marR="7591" marT="7591"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1" i="0" u="none" strike="noStrike">
                          <a:solidFill>
                            <a:srgbClr val="000000"/>
                          </a:solidFill>
                          <a:effectLst/>
                          <a:latin typeface="Calibri"/>
                        </a:rPr>
                        <a:t>1</a:t>
                      </a:r>
                    </a:p>
                  </a:txBody>
                  <a:tcPr marL="7591" marR="7591" marT="7591"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1" i="0" u="none" strike="noStrike">
                          <a:solidFill>
                            <a:srgbClr val="000000"/>
                          </a:solidFill>
                          <a:effectLst/>
                          <a:latin typeface="Calibri"/>
                        </a:rPr>
                        <a:t>2</a:t>
                      </a:r>
                    </a:p>
                  </a:txBody>
                  <a:tcPr marL="7591" marR="7591" marT="75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1" i="0" u="none" strike="noStrike">
                          <a:solidFill>
                            <a:srgbClr val="000000"/>
                          </a:solidFill>
                          <a:effectLst/>
                          <a:latin typeface="Calibri"/>
                        </a:rPr>
                        <a:t>3</a:t>
                      </a:r>
                    </a:p>
                  </a:txBody>
                  <a:tcPr marL="7591" marR="7591" marT="7591"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1" i="0" u="none" strike="noStrike">
                          <a:solidFill>
                            <a:srgbClr val="000000"/>
                          </a:solidFill>
                          <a:effectLst/>
                          <a:latin typeface="Calibri"/>
                        </a:rPr>
                        <a:t>1</a:t>
                      </a:r>
                    </a:p>
                  </a:txBody>
                  <a:tcPr marL="7591" marR="7591" marT="7591"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1" i="0" u="none" strike="noStrike">
                          <a:solidFill>
                            <a:srgbClr val="000000"/>
                          </a:solidFill>
                          <a:effectLst/>
                          <a:latin typeface="Calibri"/>
                        </a:rPr>
                        <a:t>2</a:t>
                      </a:r>
                    </a:p>
                  </a:txBody>
                  <a:tcPr marL="7591" marR="7591" marT="75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1" i="0" u="none" strike="noStrike">
                          <a:solidFill>
                            <a:srgbClr val="000000"/>
                          </a:solidFill>
                          <a:effectLst/>
                          <a:latin typeface="Calibri"/>
                        </a:rPr>
                        <a:t>3</a:t>
                      </a:r>
                    </a:p>
                  </a:txBody>
                  <a:tcPr marL="7591" marR="7591" marT="7591"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1" i="0" u="none" strike="noStrike">
                          <a:solidFill>
                            <a:srgbClr val="000000"/>
                          </a:solidFill>
                          <a:effectLst/>
                          <a:latin typeface="Calibri"/>
                        </a:rPr>
                        <a:t>1</a:t>
                      </a:r>
                    </a:p>
                  </a:txBody>
                  <a:tcPr marL="7591" marR="7591" marT="7591"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1" i="0" u="none" strike="noStrike">
                          <a:solidFill>
                            <a:srgbClr val="000000"/>
                          </a:solidFill>
                          <a:effectLst/>
                          <a:latin typeface="Calibri"/>
                        </a:rPr>
                        <a:t>2</a:t>
                      </a:r>
                    </a:p>
                  </a:txBody>
                  <a:tcPr marL="7591" marR="7591" marT="75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1" i="0" u="none" strike="noStrike">
                          <a:solidFill>
                            <a:srgbClr val="000000"/>
                          </a:solidFill>
                          <a:effectLst/>
                          <a:latin typeface="Calibri"/>
                        </a:rPr>
                        <a:t>3</a:t>
                      </a:r>
                    </a:p>
                  </a:txBody>
                  <a:tcPr marL="7591" marR="7591" marT="7591"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95107">
                <a:tc>
                  <a:txBody>
                    <a:bodyPr/>
                    <a:lstStyle/>
                    <a:p>
                      <a:pPr algn="l" fontAlgn="b"/>
                      <a:r>
                        <a:rPr lang="en-US" sz="900" b="0" i="0" u="none" strike="noStrike">
                          <a:solidFill>
                            <a:srgbClr val="000000"/>
                          </a:solidFill>
                          <a:effectLst/>
                          <a:latin typeface="Calibri"/>
                        </a:rPr>
                        <a:t>free movement of goods and people</a:t>
                      </a:r>
                    </a:p>
                  </a:txBody>
                  <a:tcPr marL="7591" marR="7591" marT="7591"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0" i="0" u="none" strike="noStrike">
                          <a:solidFill>
                            <a:srgbClr val="000000"/>
                          </a:solidFill>
                          <a:effectLst/>
                          <a:latin typeface="Calibri"/>
                        </a:rPr>
                        <a:t>2</a:t>
                      </a:r>
                    </a:p>
                  </a:txBody>
                  <a:tcPr marL="7591" marR="7591" marT="7591"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0" i="0" u="none" strike="noStrike">
                          <a:solidFill>
                            <a:srgbClr val="000000"/>
                          </a:solidFill>
                          <a:effectLst/>
                          <a:latin typeface="Calibri"/>
                        </a:rPr>
                        <a:t>14</a:t>
                      </a:r>
                    </a:p>
                  </a:txBody>
                  <a:tcPr marL="7591" marR="7591" marT="75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0" i="0" u="none" strike="noStrike">
                          <a:solidFill>
                            <a:srgbClr val="000000"/>
                          </a:solidFill>
                          <a:effectLst/>
                          <a:latin typeface="Calibri"/>
                        </a:rPr>
                        <a:t>38</a:t>
                      </a:r>
                    </a:p>
                  </a:txBody>
                  <a:tcPr marL="7591" marR="7591" marT="7591"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r>
                        <a:rPr lang="bg-BG" sz="900" b="0" i="0" u="none" strike="noStrike">
                          <a:solidFill>
                            <a:srgbClr val="000000"/>
                          </a:solidFill>
                          <a:effectLst/>
                          <a:latin typeface="Calibri"/>
                        </a:rPr>
                        <a:t>23</a:t>
                      </a:r>
                    </a:p>
                  </a:txBody>
                  <a:tcPr marL="7591" marR="7591" marT="7591"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0" i="0" u="none" strike="noStrike">
                          <a:solidFill>
                            <a:srgbClr val="000000"/>
                          </a:solidFill>
                          <a:effectLst/>
                          <a:latin typeface="Calibri"/>
                        </a:rPr>
                        <a:t>10</a:t>
                      </a:r>
                    </a:p>
                  </a:txBody>
                  <a:tcPr marL="7591" marR="7591" marT="75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0" i="0" u="none" strike="noStrike">
                          <a:solidFill>
                            <a:srgbClr val="000000"/>
                          </a:solidFill>
                          <a:effectLst/>
                          <a:latin typeface="Calibri"/>
                        </a:rPr>
                        <a:t>32</a:t>
                      </a:r>
                    </a:p>
                  </a:txBody>
                  <a:tcPr marL="7591" marR="7591" marT="7591"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r>
                        <a:rPr lang="bg-BG" sz="900" b="0" i="0" u="none" strike="noStrike">
                          <a:solidFill>
                            <a:srgbClr val="000000"/>
                          </a:solidFill>
                          <a:effectLst/>
                          <a:latin typeface="Calibri"/>
                        </a:rPr>
                        <a:t>6</a:t>
                      </a:r>
                    </a:p>
                  </a:txBody>
                  <a:tcPr marL="7591" marR="7591" marT="7591"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0" i="0" u="none" strike="noStrike">
                          <a:solidFill>
                            <a:srgbClr val="000000"/>
                          </a:solidFill>
                          <a:effectLst/>
                          <a:latin typeface="Calibri"/>
                        </a:rPr>
                        <a:t>2</a:t>
                      </a:r>
                    </a:p>
                  </a:txBody>
                  <a:tcPr marL="7591" marR="7591" marT="75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0" i="0" u="none" strike="noStrike">
                          <a:solidFill>
                            <a:srgbClr val="000000"/>
                          </a:solidFill>
                          <a:effectLst/>
                          <a:latin typeface="Calibri"/>
                        </a:rPr>
                        <a:t>10</a:t>
                      </a:r>
                    </a:p>
                  </a:txBody>
                  <a:tcPr marL="7591" marR="7591" marT="7591"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595107">
                <a:tc>
                  <a:txBody>
                    <a:bodyPr/>
                    <a:lstStyle/>
                    <a:p>
                      <a:pPr algn="l" fontAlgn="b"/>
                      <a:r>
                        <a:rPr lang="en-US" sz="900" b="0" i="0" u="none" strike="noStrike">
                          <a:solidFill>
                            <a:srgbClr val="000000"/>
                          </a:solidFill>
                          <a:effectLst/>
                          <a:latin typeface="Calibri"/>
                        </a:rPr>
                        <a:t>unified currency</a:t>
                      </a:r>
                    </a:p>
                  </a:txBody>
                  <a:tcPr marL="7591" marR="7591" marT="7591"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0" i="0" u="none" strike="noStrike">
                          <a:solidFill>
                            <a:srgbClr val="000000"/>
                          </a:solidFill>
                          <a:effectLst/>
                          <a:latin typeface="Calibri"/>
                        </a:rPr>
                        <a:t>15</a:t>
                      </a:r>
                    </a:p>
                  </a:txBody>
                  <a:tcPr marL="7591" marR="7591" marT="7591"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0" i="0" u="none" strike="noStrike">
                          <a:solidFill>
                            <a:srgbClr val="000000"/>
                          </a:solidFill>
                          <a:effectLst/>
                          <a:latin typeface="Calibri"/>
                        </a:rPr>
                        <a:t>17</a:t>
                      </a:r>
                    </a:p>
                  </a:txBody>
                  <a:tcPr marL="7591" marR="7591" marT="75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bg-BG" sz="900" b="0" i="0" u="none" strike="noStrike">
                          <a:solidFill>
                            <a:srgbClr val="000000"/>
                          </a:solidFill>
                          <a:effectLst/>
                          <a:latin typeface="Calibri"/>
                        </a:rPr>
                        <a:t>15</a:t>
                      </a:r>
                    </a:p>
                  </a:txBody>
                  <a:tcPr marL="7591" marR="7591" marT="7591"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0" i="0" u="none" strike="noStrike">
                          <a:solidFill>
                            <a:srgbClr val="000000"/>
                          </a:solidFill>
                          <a:effectLst/>
                          <a:latin typeface="Calibri"/>
                        </a:rPr>
                        <a:t>7</a:t>
                      </a:r>
                    </a:p>
                  </a:txBody>
                  <a:tcPr marL="7591" marR="7591" marT="7591"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0" i="0" u="none" strike="noStrike">
                          <a:solidFill>
                            <a:srgbClr val="000000"/>
                          </a:solidFill>
                          <a:effectLst/>
                          <a:latin typeface="Calibri"/>
                        </a:rPr>
                        <a:t>40</a:t>
                      </a:r>
                    </a:p>
                  </a:txBody>
                  <a:tcPr marL="7591" marR="7591" marT="75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bg-BG" sz="900" b="0" i="0" u="none" strike="noStrike">
                          <a:solidFill>
                            <a:srgbClr val="000000"/>
                          </a:solidFill>
                          <a:effectLst/>
                          <a:latin typeface="Calibri"/>
                        </a:rPr>
                        <a:t>18</a:t>
                      </a:r>
                    </a:p>
                  </a:txBody>
                  <a:tcPr marL="7591" marR="7591" marT="7591"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0" i="0" u="none" strike="noStrike">
                          <a:solidFill>
                            <a:srgbClr val="000000"/>
                          </a:solidFill>
                          <a:effectLst/>
                          <a:latin typeface="Calibri"/>
                        </a:rPr>
                        <a:t>6</a:t>
                      </a:r>
                    </a:p>
                  </a:txBody>
                  <a:tcPr marL="7591" marR="7591" marT="7591"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0" i="0" u="none" strike="noStrike">
                          <a:solidFill>
                            <a:srgbClr val="000000"/>
                          </a:solidFill>
                          <a:effectLst/>
                          <a:latin typeface="Calibri"/>
                        </a:rPr>
                        <a:t>8</a:t>
                      </a:r>
                    </a:p>
                  </a:txBody>
                  <a:tcPr marL="7591" marR="7591" marT="75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bg-BG" sz="900" b="0" i="0" u="none" strike="noStrike">
                          <a:solidFill>
                            <a:srgbClr val="000000"/>
                          </a:solidFill>
                          <a:effectLst/>
                          <a:latin typeface="Calibri"/>
                        </a:rPr>
                        <a:t>2</a:t>
                      </a:r>
                    </a:p>
                  </a:txBody>
                  <a:tcPr marL="7591" marR="7591" marT="7591"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95107">
                <a:tc>
                  <a:txBody>
                    <a:bodyPr/>
                    <a:lstStyle/>
                    <a:p>
                      <a:pPr algn="l" fontAlgn="b"/>
                      <a:r>
                        <a:rPr lang="en-US" sz="900" b="0" i="0" u="none" strike="noStrike">
                          <a:solidFill>
                            <a:srgbClr val="000000"/>
                          </a:solidFill>
                          <a:effectLst/>
                          <a:latin typeface="Calibri"/>
                        </a:rPr>
                        <a:t>change of legislation according to the European one;</a:t>
                      </a:r>
                    </a:p>
                  </a:txBody>
                  <a:tcPr marL="7591" marR="7591" marT="7591"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0" i="0" u="none" strike="noStrike">
                          <a:solidFill>
                            <a:srgbClr val="000000"/>
                          </a:solidFill>
                          <a:effectLst/>
                          <a:latin typeface="Calibri"/>
                        </a:rPr>
                        <a:t>12</a:t>
                      </a:r>
                    </a:p>
                  </a:txBody>
                  <a:tcPr marL="7591" marR="7591" marT="7591"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0" i="0" u="none" strike="noStrike">
                          <a:solidFill>
                            <a:srgbClr val="000000"/>
                          </a:solidFill>
                          <a:effectLst/>
                          <a:latin typeface="Calibri"/>
                        </a:rPr>
                        <a:t>26</a:t>
                      </a:r>
                    </a:p>
                  </a:txBody>
                  <a:tcPr marL="7591" marR="7591" marT="75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r" fontAlgn="b"/>
                      <a:r>
                        <a:rPr lang="bg-BG" sz="900" b="0" i="0" u="none" strike="noStrike">
                          <a:solidFill>
                            <a:srgbClr val="000000"/>
                          </a:solidFill>
                          <a:effectLst/>
                          <a:latin typeface="Calibri"/>
                        </a:rPr>
                        <a:t>12</a:t>
                      </a:r>
                    </a:p>
                  </a:txBody>
                  <a:tcPr marL="7591" marR="7591" marT="7591"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0" i="0" u="none" strike="noStrike">
                          <a:solidFill>
                            <a:srgbClr val="000000"/>
                          </a:solidFill>
                          <a:effectLst/>
                          <a:latin typeface="Calibri"/>
                        </a:rPr>
                        <a:t>7</a:t>
                      </a:r>
                    </a:p>
                  </a:txBody>
                  <a:tcPr marL="7591" marR="7591" marT="7591"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0" i="0" u="none" strike="noStrike">
                          <a:solidFill>
                            <a:srgbClr val="000000"/>
                          </a:solidFill>
                          <a:effectLst/>
                          <a:latin typeface="Calibri"/>
                        </a:rPr>
                        <a:t>43</a:t>
                      </a:r>
                    </a:p>
                  </a:txBody>
                  <a:tcPr marL="7591" marR="7591" marT="75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r" fontAlgn="b"/>
                      <a:r>
                        <a:rPr lang="bg-BG" sz="900" b="0" i="0" u="none" strike="noStrike">
                          <a:solidFill>
                            <a:srgbClr val="000000"/>
                          </a:solidFill>
                          <a:effectLst/>
                          <a:latin typeface="Calibri"/>
                        </a:rPr>
                        <a:t>15</a:t>
                      </a:r>
                    </a:p>
                  </a:txBody>
                  <a:tcPr marL="7591" marR="7591" marT="7591"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0" i="0" u="none" strike="noStrike">
                          <a:solidFill>
                            <a:srgbClr val="000000"/>
                          </a:solidFill>
                          <a:effectLst/>
                          <a:latin typeface="Calibri"/>
                        </a:rPr>
                        <a:t>6</a:t>
                      </a:r>
                    </a:p>
                  </a:txBody>
                  <a:tcPr marL="7591" marR="7591" marT="7591"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r" fontAlgn="b"/>
                      <a:r>
                        <a:rPr lang="bg-BG" sz="900" b="0" i="0" u="none" strike="noStrike">
                          <a:solidFill>
                            <a:srgbClr val="000000"/>
                          </a:solidFill>
                          <a:effectLst/>
                          <a:latin typeface="Calibri"/>
                        </a:rPr>
                        <a:t>5</a:t>
                      </a:r>
                    </a:p>
                  </a:txBody>
                  <a:tcPr marL="7591" marR="7591" marT="75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0" i="0" u="none" strike="noStrike">
                          <a:solidFill>
                            <a:srgbClr val="000000"/>
                          </a:solidFill>
                          <a:effectLst/>
                          <a:latin typeface="Calibri"/>
                        </a:rPr>
                        <a:t>4</a:t>
                      </a:r>
                    </a:p>
                  </a:txBody>
                  <a:tcPr marL="7591" marR="7591" marT="7591"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24863">
                <a:tc>
                  <a:txBody>
                    <a:bodyPr/>
                    <a:lstStyle/>
                    <a:p>
                      <a:pPr algn="l" fontAlgn="b"/>
                      <a:r>
                        <a:rPr lang="en-US" sz="900" b="0" i="0" u="none" strike="noStrike">
                          <a:solidFill>
                            <a:srgbClr val="000000"/>
                          </a:solidFill>
                          <a:effectLst/>
                          <a:latin typeface="Calibri"/>
                        </a:rPr>
                        <a:t>I feel more secure and stable</a:t>
                      </a:r>
                    </a:p>
                  </a:txBody>
                  <a:tcPr marL="7591" marR="7591" marT="7591"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bg-BG" sz="900" b="0" i="0" u="none" strike="noStrike">
                          <a:solidFill>
                            <a:srgbClr val="000000"/>
                          </a:solidFill>
                          <a:effectLst/>
                          <a:latin typeface="Calibri"/>
                        </a:rPr>
                        <a:t>14</a:t>
                      </a:r>
                    </a:p>
                  </a:txBody>
                  <a:tcPr marL="7591" marR="7591" marT="7591"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bg-BG" sz="900" b="0" i="0" u="none" strike="noStrike">
                          <a:solidFill>
                            <a:srgbClr val="000000"/>
                          </a:solidFill>
                          <a:effectLst/>
                          <a:latin typeface="Calibri"/>
                        </a:rPr>
                        <a:t>23</a:t>
                      </a:r>
                    </a:p>
                  </a:txBody>
                  <a:tcPr marL="7591" marR="7591" marT="75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r" fontAlgn="b"/>
                      <a:r>
                        <a:rPr lang="bg-BG" sz="900" b="0" i="0" u="none" strike="noStrike">
                          <a:solidFill>
                            <a:srgbClr val="000000"/>
                          </a:solidFill>
                          <a:effectLst/>
                          <a:latin typeface="Calibri"/>
                        </a:rPr>
                        <a:t>10</a:t>
                      </a:r>
                    </a:p>
                  </a:txBody>
                  <a:tcPr marL="7591" marR="7591" marT="7591"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bg-BG" sz="900" b="0" i="0" u="none" strike="noStrike">
                          <a:solidFill>
                            <a:srgbClr val="000000"/>
                          </a:solidFill>
                          <a:effectLst/>
                          <a:latin typeface="Calibri"/>
                        </a:rPr>
                        <a:t>7</a:t>
                      </a:r>
                    </a:p>
                  </a:txBody>
                  <a:tcPr marL="7591" marR="7591" marT="7591"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bg-BG" sz="900" b="0" i="0" u="none" strike="noStrike">
                          <a:solidFill>
                            <a:srgbClr val="000000"/>
                          </a:solidFill>
                          <a:effectLst/>
                          <a:latin typeface="Calibri"/>
                        </a:rPr>
                        <a:t>30</a:t>
                      </a:r>
                    </a:p>
                  </a:txBody>
                  <a:tcPr marL="7591" marR="7591" marT="75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r" fontAlgn="b"/>
                      <a:r>
                        <a:rPr lang="bg-BG" sz="900" b="0" i="0" u="none" strike="noStrike">
                          <a:solidFill>
                            <a:srgbClr val="000000"/>
                          </a:solidFill>
                          <a:effectLst/>
                          <a:latin typeface="Calibri"/>
                        </a:rPr>
                        <a:t>28</a:t>
                      </a:r>
                    </a:p>
                  </a:txBody>
                  <a:tcPr marL="7591" marR="7591" marT="7591"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bg-BG" sz="900" b="0" i="0" u="none" strike="noStrike">
                          <a:solidFill>
                            <a:srgbClr val="000000"/>
                          </a:solidFill>
                          <a:effectLst/>
                          <a:latin typeface="Calibri"/>
                        </a:rPr>
                        <a:t>2</a:t>
                      </a:r>
                    </a:p>
                  </a:txBody>
                  <a:tcPr marL="7591" marR="7591" marT="7591"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bg-BG" sz="900" b="0" i="0" u="none" strike="noStrike">
                          <a:solidFill>
                            <a:srgbClr val="000000"/>
                          </a:solidFill>
                          <a:effectLst/>
                          <a:latin typeface="Calibri"/>
                        </a:rPr>
                        <a:t>7</a:t>
                      </a:r>
                    </a:p>
                  </a:txBody>
                  <a:tcPr marL="7591" marR="7591" marT="75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bg-BG" sz="900" b="0" i="0" u="none" strike="noStrike" dirty="0">
                          <a:solidFill>
                            <a:srgbClr val="000000"/>
                          </a:solidFill>
                          <a:effectLst/>
                          <a:latin typeface="Calibri"/>
                        </a:rPr>
                        <a:t>9</a:t>
                      </a:r>
                    </a:p>
                  </a:txBody>
                  <a:tcPr marL="7591" marR="7591" marT="7591"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r>
            </a:tbl>
          </a:graphicData>
        </a:graphic>
      </p:graphicFrame>
    </p:spTree>
    <p:extLst>
      <p:ext uri="{BB962C8B-B14F-4D97-AF65-F5344CB8AC3E}">
        <p14:creationId xmlns:p14="http://schemas.microsoft.com/office/powerpoint/2010/main" val="36381208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338328"/>
            <a:ext cx="8435280" cy="1252728"/>
          </a:xfrm>
        </p:spPr>
        <p:txBody>
          <a:bodyPr>
            <a:normAutofit/>
          </a:bodyPr>
          <a:lstStyle/>
          <a:p>
            <a:r>
              <a:rPr lang="en-US" sz="2000" dirty="0">
                <a:solidFill>
                  <a:prstClr val="white"/>
                </a:solidFill>
              </a:rPr>
              <a:t>In what areas do you think the partnership between countries at a local level shall develop /through municipalities</a:t>
            </a:r>
            <a:r>
              <a:rPr lang="en-US" sz="2000" dirty="0" smtClean="0">
                <a:solidFill>
                  <a:prstClr val="white"/>
                </a:solidFill>
              </a:rPr>
              <a:t>/? </a:t>
            </a:r>
            <a:r>
              <a:rPr lang="en-US" sz="2000" dirty="0">
                <a:solidFill>
                  <a:prstClr val="white"/>
                </a:solidFill>
              </a:rPr>
              <a:t>Grade from 1 to 3 /1 being the lowest</a:t>
            </a:r>
            <a:r>
              <a:rPr lang="en-US" sz="2000" dirty="0" smtClean="0">
                <a:solidFill>
                  <a:prstClr val="white"/>
                </a:solidFill>
              </a:rPr>
              <a:t>/</a:t>
            </a:r>
            <a:r>
              <a:rPr lang="en-US" sz="1200" dirty="0" smtClean="0">
                <a:solidFill>
                  <a:prstClr val="white"/>
                </a:solidFill>
              </a:rPr>
              <a:t/>
            </a:r>
            <a:br>
              <a:rPr lang="en-US" sz="1200" dirty="0" smtClean="0">
                <a:solidFill>
                  <a:prstClr val="white"/>
                </a:solidFill>
              </a:rPr>
            </a:br>
            <a:r>
              <a:rPr lang="en-US" sz="1200" dirty="0" smtClean="0">
                <a:solidFill>
                  <a:prstClr val="white"/>
                </a:solidFill>
              </a:rPr>
              <a:t>number</a:t>
            </a:r>
            <a:r>
              <a:rPr lang="en-US" sz="2000" dirty="0">
                <a:solidFill>
                  <a:schemeClr val="bg1"/>
                </a:solidFill>
              </a:rPr>
              <a:t>			</a:t>
            </a:r>
          </a:p>
        </p:txBody>
      </p:sp>
      <p:pic>
        <p:nvPicPr>
          <p:cNvPr id="11" name="Picture 2" descr="C:\ot D old pc\Implamantation 2020\ЕUROPE FOR CITIZENS\web_site\LOGO project\Clipboard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5805264"/>
            <a:ext cx="1800199" cy="936104"/>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3" descr="C:\ot D old pc\Implamantation 2020\ЕUROPE FOR CITIZENS\web_site\Coat_of_Arms_of_Igualada.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75856" y="6016667"/>
            <a:ext cx="638584" cy="7247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4" descr="C:\ot D old pc\Implamantation 2020\ЕUROPE FOR CITIZENS\web_site\logo setubal.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40921" y="6067237"/>
            <a:ext cx="719111" cy="703263"/>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5" descr="C:\ot D old pc\Implamantation 2020\ЕUROPE FOR CITIZENS\web_site\Nuggedu.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04048" y="6067237"/>
            <a:ext cx="719111" cy="67413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3" descr="Logo_Aksakovo"/>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483769" y="6067236"/>
            <a:ext cx="504056"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940152" y="6280917"/>
            <a:ext cx="1584176" cy="422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4" name="Content Placeholder 3"/>
          <p:cNvGraphicFramePr>
            <a:graphicFrameLocks noGrp="1"/>
          </p:cNvGraphicFramePr>
          <p:nvPr>
            <p:ph idx="1"/>
            <p:extLst>
              <p:ext uri="{D42A27DB-BD31-4B8C-83A1-F6EECF244321}">
                <p14:modId xmlns:p14="http://schemas.microsoft.com/office/powerpoint/2010/main" val="467435439"/>
              </p:ext>
            </p:extLst>
          </p:nvPr>
        </p:nvGraphicFramePr>
        <p:xfrm>
          <a:off x="251520" y="1916833"/>
          <a:ext cx="8640959" cy="3456384"/>
        </p:xfrm>
        <a:graphic>
          <a:graphicData uri="http://schemas.openxmlformats.org/drawingml/2006/table">
            <a:tbl>
              <a:tblPr/>
              <a:tblGrid>
                <a:gridCol w="2528141"/>
                <a:gridCol w="679202"/>
                <a:gridCol w="679202"/>
                <a:gridCol w="679202"/>
                <a:gridCol w="679202"/>
                <a:gridCol w="679202"/>
                <a:gridCol w="679202"/>
                <a:gridCol w="679202"/>
                <a:gridCol w="679202"/>
                <a:gridCol w="679202"/>
              </a:tblGrid>
              <a:tr h="516938">
                <a:tc>
                  <a:txBody>
                    <a:bodyPr/>
                    <a:lstStyle/>
                    <a:p>
                      <a:pPr algn="l" fontAlgn="b"/>
                      <a:endParaRPr lang="bg-BG" sz="900" b="0" i="0" u="none" strike="noStrike" dirty="0">
                        <a:solidFill>
                          <a:srgbClr val="000000"/>
                        </a:solidFill>
                        <a:effectLst/>
                        <a:latin typeface="Calibri"/>
                      </a:endParaRPr>
                    </a:p>
                  </a:txBody>
                  <a:tcPr marL="8088" marR="8088" marT="8088"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3">
                  <a:txBody>
                    <a:bodyPr/>
                    <a:lstStyle/>
                    <a:p>
                      <a:pPr algn="ctr" fontAlgn="b"/>
                      <a:r>
                        <a:rPr lang="en-US" sz="1200" b="1" i="0" u="none" strike="noStrike" dirty="0">
                          <a:solidFill>
                            <a:srgbClr val="000000"/>
                          </a:solidFill>
                          <a:effectLst/>
                          <a:latin typeface="Calibri"/>
                        </a:rPr>
                        <a:t>1-st meeting in Bulgaria</a:t>
                      </a:r>
                    </a:p>
                  </a:txBody>
                  <a:tcPr marL="8088" marR="8088" marT="808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bg-BG"/>
                    </a:p>
                  </a:txBody>
                  <a:tcPr/>
                </a:tc>
                <a:tc hMerge="1">
                  <a:txBody>
                    <a:bodyPr/>
                    <a:lstStyle/>
                    <a:p>
                      <a:endParaRPr lang="bg-BG"/>
                    </a:p>
                  </a:txBody>
                  <a:tcPr/>
                </a:tc>
                <a:tc gridSpan="3">
                  <a:txBody>
                    <a:bodyPr/>
                    <a:lstStyle/>
                    <a:p>
                      <a:pPr algn="ctr" fontAlgn="b"/>
                      <a:r>
                        <a:rPr lang="en-US" sz="1200" b="1" i="0" u="none" strike="noStrike" dirty="0">
                          <a:solidFill>
                            <a:srgbClr val="000000"/>
                          </a:solidFill>
                          <a:effectLst/>
                          <a:latin typeface="Calibri"/>
                        </a:rPr>
                        <a:t>2-nd meeting in Portugal</a:t>
                      </a:r>
                    </a:p>
                  </a:txBody>
                  <a:tcPr marL="8088" marR="8088" marT="808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bg-BG"/>
                    </a:p>
                  </a:txBody>
                  <a:tcPr/>
                </a:tc>
                <a:tc hMerge="1">
                  <a:txBody>
                    <a:bodyPr/>
                    <a:lstStyle/>
                    <a:p>
                      <a:endParaRPr lang="bg-BG"/>
                    </a:p>
                  </a:txBody>
                  <a:tcPr/>
                </a:tc>
                <a:tc gridSpan="3">
                  <a:txBody>
                    <a:bodyPr/>
                    <a:lstStyle/>
                    <a:p>
                      <a:pPr algn="ctr" fontAlgn="b"/>
                      <a:r>
                        <a:rPr lang="en-US" sz="1200" b="1" i="0" u="none" strike="noStrike" dirty="0">
                          <a:solidFill>
                            <a:srgbClr val="000000"/>
                          </a:solidFill>
                          <a:effectLst/>
                          <a:latin typeface="Calibri"/>
                        </a:rPr>
                        <a:t>3-rd meeting in Italy</a:t>
                      </a:r>
                    </a:p>
                  </a:txBody>
                  <a:tcPr marL="8088" marR="8088" marT="808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bg-BG"/>
                    </a:p>
                  </a:txBody>
                  <a:tcPr/>
                </a:tc>
                <a:tc hMerge="1">
                  <a:txBody>
                    <a:bodyPr/>
                    <a:lstStyle/>
                    <a:p>
                      <a:endParaRPr lang="bg-BG"/>
                    </a:p>
                  </a:txBody>
                  <a:tcPr/>
                </a:tc>
              </a:tr>
              <a:tr h="292781">
                <a:tc>
                  <a:txBody>
                    <a:bodyPr/>
                    <a:lstStyle/>
                    <a:p>
                      <a:pPr algn="ctr" fontAlgn="b"/>
                      <a:r>
                        <a:rPr lang="en-US" sz="900" b="0" i="0" u="none" strike="noStrike" dirty="0">
                          <a:solidFill>
                            <a:srgbClr val="000000"/>
                          </a:solidFill>
                          <a:effectLst/>
                          <a:latin typeface="Calibri"/>
                        </a:rPr>
                        <a:t>answer</a:t>
                      </a:r>
                    </a:p>
                  </a:txBody>
                  <a:tcPr marL="8088" marR="8088" marT="80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900" b="1" i="0" u="none" strike="noStrike">
                          <a:solidFill>
                            <a:srgbClr val="000000"/>
                          </a:solidFill>
                          <a:effectLst/>
                          <a:latin typeface="Calibri"/>
                        </a:rPr>
                        <a:t>1</a:t>
                      </a:r>
                    </a:p>
                  </a:txBody>
                  <a:tcPr marL="8088" marR="8088" marT="80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900" b="1" i="0" u="none" strike="noStrike">
                          <a:solidFill>
                            <a:srgbClr val="000000"/>
                          </a:solidFill>
                          <a:effectLst/>
                          <a:latin typeface="Calibri"/>
                        </a:rPr>
                        <a:t>2</a:t>
                      </a:r>
                    </a:p>
                  </a:txBody>
                  <a:tcPr marL="8088" marR="8088" marT="80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900" b="1" i="0" u="none" strike="noStrike">
                          <a:solidFill>
                            <a:srgbClr val="000000"/>
                          </a:solidFill>
                          <a:effectLst/>
                          <a:latin typeface="Calibri"/>
                        </a:rPr>
                        <a:t>3</a:t>
                      </a:r>
                    </a:p>
                  </a:txBody>
                  <a:tcPr marL="8088" marR="8088" marT="80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900" b="1" i="0" u="none" strike="noStrike">
                          <a:solidFill>
                            <a:srgbClr val="000000"/>
                          </a:solidFill>
                          <a:effectLst/>
                          <a:latin typeface="Calibri"/>
                        </a:rPr>
                        <a:t>1</a:t>
                      </a:r>
                    </a:p>
                  </a:txBody>
                  <a:tcPr marL="8088" marR="8088" marT="80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900" b="1" i="0" u="none" strike="noStrike">
                          <a:solidFill>
                            <a:srgbClr val="000000"/>
                          </a:solidFill>
                          <a:effectLst/>
                          <a:latin typeface="Calibri"/>
                        </a:rPr>
                        <a:t>2</a:t>
                      </a:r>
                    </a:p>
                  </a:txBody>
                  <a:tcPr marL="8088" marR="8088" marT="80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900" b="1" i="0" u="none" strike="noStrike">
                          <a:solidFill>
                            <a:srgbClr val="000000"/>
                          </a:solidFill>
                          <a:effectLst/>
                          <a:latin typeface="Calibri"/>
                        </a:rPr>
                        <a:t>3</a:t>
                      </a:r>
                    </a:p>
                  </a:txBody>
                  <a:tcPr marL="8088" marR="8088" marT="80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900" b="1" i="0" u="none" strike="noStrike">
                          <a:solidFill>
                            <a:srgbClr val="000000"/>
                          </a:solidFill>
                          <a:effectLst/>
                          <a:latin typeface="Calibri"/>
                        </a:rPr>
                        <a:t>1</a:t>
                      </a:r>
                    </a:p>
                  </a:txBody>
                  <a:tcPr marL="8088" marR="8088" marT="80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900" b="1" i="0" u="none" strike="noStrike">
                          <a:solidFill>
                            <a:srgbClr val="000000"/>
                          </a:solidFill>
                          <a:effectLst/>
                          <a:latin typeface="Calibri"/>
                        </a:rPr>
                        <a:t>2</a:t>
                      </a:r>
                    </a:p>
                  </a:txBody>
                  <a:tcPr marL="8088" marR="8088" marT="80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900" b="1" i="0" u="none" strike="noStrike" dirty="0">
                          <a:solidFill>
                            <a:srgbClr val="000000"/>
                          </a:solidFill>
                          <a:effectLst/>
                          <a:latin typeface="Calibri"/>
                        </a:rPr>
                        <a:t>3</a:t>
                      </a:r>
                    </a:p>
                  </a:txBody>
                  <a:tcPr marL="8088" marR="8088" marT="80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20985">
                <a:tc>
                  <a:txBody>
                    <a:bodyPr/>
                    <a:lstStyle/>
                    <a:p>
                      <a:pPr algn="l" fontAlgn="b"/>
                      <a:r>
                        <a:rPr lang="en-US" sz="2000" b="0" i="0" u="none" strike="noStrike" dirty="0">
                          <a:solidFill>
                            <a:srgbClr val="000000"/>
                          </a:solidFill>
                          <a:effectLst/>
                          <a:latin typeface="Calibri"/>
                        </a:rPr>
                        <a:t>cultural exchange;</a:t>
                      </a:r>
                    </a:p>
                  </a:txBody>
                  <a:tcPr marL="8088" marR="8088" marT="80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1400" b="0" i="0" u="none" strike="noStrike" dirty="0">
                          <a:solidFill>
                            <a:srgbClr val="000000"/>
                          </a:solidFill>
                          <a:effectLst/>
                          <a:latin typeface="Calibri"/>
                        </a:rPr>
                        <a:t>4</a:t>
                      </a:r>
                    </a:p>
                  </a:txBody>
                  <a:tcPr marL="8088" marR="8088" marT="80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1400" b="0" i="0" u="none" strike="noStrike" dirty="0">
                          <a:solidFill>
                            <a:srgbClr val="000000"/>
                          </a:solidFill>
                          <a:effectLst/>
                          <a:latin typeface="Calibri"/>
                        </a:rPr>
                        <a:t>18</a:t>
                      </a:r>
                    </a:p>
                  </a:txBody>
                  <a:tcPr marL="8088" marR="8088" marT="80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1400" b="0" i="0" u="none" strike="noStrike" dirty="0">
                          <a:solidFill>
                            <a:srgbClr val="000000"/>
                          </a:solidFill>
                          <a:effectLst/>
                          <a:latin typeface="Calibri"/>
                        </a:rPr>
                        <a:t>35</a:t>
                      </a:r>
                    </a:p>
                  </a:txBody>
                  <a:tcPr marL="8088" marR="8088" marT="80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bg-BG" sz="1400" b="0" i="0" u="none" strike="noStrike" dirty="0">
                          <a:solidFill>
                            <a:srgbClr val="000000"/>
                          </a:solidFill>
                          <a:effectLst/>
                          <a:latin typeface="Calibri"/>
                        </a:rPr>
                        <a:t>10</a:t>
                      </a:r>
                    </a:p>
                  </a:txBody>
                  <a:tcPr marL="8088" marR="8088" marT="80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1400" b="0" i="0" u="none" strike="noStrike" dirty="0">
                          <a:solidFill>
                            <a:srgbClr val="000000"/>
                          </a:solidFill>
                          <a:effectLst/>
                          <a:latin typeface="Calibri"/>
                        </a:rPr>
                        <a:t>28</a:t>
                      </a:r>
                    </a:p>
                  </a:txBody>
                  <a:tcPr marL="8088" marR="8088" marT="80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bg-BG" sz="1400" b="0" i="0" u="none" strike="noStrike" dirty="0">
                          <a:solidFill>
                            <a:srgbClr val="000000"/>
                          </a:solidFill>
                          <a:effectLst/>
                          <a:latin typeface="Calibri"/>
                        </a:rPr>
                        <a:t>27</a:t>
                      </a:r>
                    </a:p>
                  </a:txBody>
                  <a:tcPr marL="8088" marR="8088" marT="80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1400" b="0" i="0" u="none" strike="noStrike">
                          <a:solidFill>
                            <a:srgbClr val="000000"/>
                          </a:solidFill>
                          <a:effectLst/>
                          <a:latin typeface="Calibri"/>
                        </a:rPr>
                        <a:t>1</a:t>
                      </a:r>
                    </a:p>
                  </a:txBody>
                  <a:tcPr marL="8088" marR="8088" marT="80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1400" b="0" i="0" u="none" strike="noStrike">
                          <a:solidFill>
                            <a:srgbClr val="000000"/>
                          </a:solidFill>
                          <a:effectLst/>
                          <a:latin typeface="Calibri"/>
                        </a:rPr>
                        <a:t>1</a:t>
                      </a:r>
                    </a:p>
                  </a:txBody>
                  <a:tcPr marL="8088" marR="8088" marT="80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1400" b="0" i="0" u="none" strike="noStrike">
                          <a:solidFill>
                            <a:srgbClr val="000000"/>
                          </a:solidFill>
                          <a:effectLst/>
                          <a:latin typeface="Calibri"/>
                        </a:rPr>
                        <a:t>12</a:t>
                      </a:r>
                    </a:p>
                  </a:txBody>
                  <a:tcPr marL="8088" marR="8088" marT="80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r>
              <a:tr h="664158">
                <a:tc>
                  <a:txBody>
                    <a:bodyPr/>
                    <a:lstStyle/>
                    <a:p>
                      <a:pPr algn="l" fontAlgn="b"/>
                      <a:r>
                        <a:rPr lang="en-US" sz="2000" b="0" i="0" u="none" strike="noStrike">
                          <a:solidFill>
                            <a:srgbClr val="000000"/>
                          </a:solidFill>
                          <a:effectLst/>
                          <a:latin typeface="Calibri"/>
                        </a:rPr>
                        <a:t>business exchange;</a:t>
                      </a:r>
                    </a:p>
                  </a:txBody>
                  <a:tcPr marL="8088" marR="8088" marT="80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1400" b="0" i="0" u="none" strike="noStrike">
                          <a:solidFill>
                            <a:srgbClr val="000000"/>
                          </a:solidFill>
                          <a:effectLst/>
                          <a:latin typeface="Calibri"/>
                        </a:rPr>
                        <a:t>5</a:t>
                      </a:r>
                    </a:p>
                  </a:txBody>
                  <a:tcPr marL="8088" marR="8088" marT="80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1400" b="0" i="0" u="none" strike="noStrike">
                          <a:solidFill>
                            <a:srgbClr val="000000"/>
                          </a:solidFill>
                          <a:effectLst/>
                          <a:latin typeface="Calibri"/>
                        </a:rPr>
                        <a:t>17</a:t>
                      </a:r>
                    </a:p>
                  </a:txBody>
                  <a:tcPr marL="8088" marR="8088" marT="80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1400" b="0" i="0" u="none" strike="noStrike" dirty="0">
                          <a:solidFill>
                            <a:srgbClr val="000000"/>
                          </a:solidFill>
                          <a:effectLst/>
                          <a:latin typeface="Calibri"/>
                        </a:rPr>
                        <a:t>29</a:t>
                      </a:r>
                    </a:p>
                  </a:txBody>
                  <a:tcPr marL="8088" marR="8088" marT="80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bg-BG" sz="1400" b="0" i="0" u="none" strike="noStrike">
                          <a:solidFill>
                            <a:srgbClr val="000000"/>
                          </a:solidFill>
                          <a:effectLst/>
                          <a:latin typeface="Calibri"/>
                        </a:rPr>
                        <a:t>3</a:t>
                      </a:r>
                    </a:p>
                  </a:txBody>
                  <a:tcPr marL="8088" marR="8088" marT="80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1400" b="0" i="0" u="none" strike="noStrike">
                          <a:solidFill>
                            <a:srgbClr val="000000"/>
                          </a:solidFill>
                          <a:effectLst/>
                          <a:latin typeface="Calibri"/>
                        </a:rPr>
                        <a:t>29</a:t>
                      </a:r>
                    </a:p>
                  </a:txBody>
                  <a:tcPr marL="8088" marR="8088" marT="80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1400" b="0" i="0" u="none" strike="noStrike" dirty="0">
                          <a:solidFill>
                            <a:srgbClr val="000000"/>
                          </a:solidFill>
                          <a:effectLst/>
                          <a:latin typeface="Calibri"/>
                        </a:rPr>
                        <a:t>33</a:t>
                      </a:r>
                    </a:p>
                  </a:txBody>
                  <a:tcPr marL="8088" marR="8088" marT="80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bg-BG" sz="1400" b="0" i="0" u="none" strike="noStrike" dirty="0">
                          <a:solidFill>
                            <a:srgbClr val="000000"/>
                          </a:solidFill>
                          <a:effectLst/>
                          <a:latin typeface="Calibri"/>
                        </a:rPr>
                        <a:t>2</a:t>
                      </a:r>
                    </a:p>
                  </a:txBody>
                  <a:tcPr marL="8088" marR="8088" marT="80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1400" b="0" i="0" u="none" strike="noStrike" dirty="0">
                          <a:solidFill>
                            <a:srgbClr val="000000"/>
                          </a:solidFill>
                          <a:effectLst/>
                          <a:latin typeface="Calibri"/>
                        </a:rPr>
                        <a:t>3</a:t>
                      </a:r>
                    </a:p>
                  </a:txBody>
                  <a:tcPr marL="8088" marR="8088" marT="80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1400" b="0" i="0" u="none" strike="noStrike" dirty="0">
                          <a:solidFill>
                            <a:srgbClr val="000000"/>
                          </a:solidFill>
                          <a:effectLst/>
                          <a:latin typeface="Calibri"/>
                        </a:rPr>
                        <a:t>10</a:t>
                      </a:r>
                    </a:p>
                  </a:txBody>
                  <a:tcPr marL="8088" marR="8088" marT="80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664158">
                <a:tc>
                  <a:txBody>
                    <a:bodyPr/>
                    <a:lstStyle/>
                    <a:p>
                      <a:pPr algn="l" fontAlgn="b"/>
                      <a:r>
                        <a:rPr lang="en-US" sz="2000" b="0" i="0" u="none" strike="noStrike">
                          <a:solidFill>
                            <a:srgbClr val="000000"/>
                          </a:solidFill>
                          <a:effectLst/>
                          <a:latin typeface="Calibri"/>
                        </a:rPr>
                        <a:t>exchange of local development practices;</a:t>
                      </a:r>
                    </a:p>
                  </a:txBody>
                  <a:tcPr marL="8088" marR="8088" marT="80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1400" b="0" i="0" u="none" strike="noStrike">
                          <a:solidFill>
                            <a:srgbClr val="000000"/>
                          </a:solidFill>
                          <a:effectLst/>
                          <a:latin typeface="Calibri"/>
                        </a:rPr>
                        <a:t>0</a:t>
                      </a:r>
                    </a:p>
                  </a:txBody>
                  <a:tcPr marL="8088" marR="8088" marT="80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1400" b="0" i="0" u="none" strike="noStrike">
                          <a:solidFill>
                            <a:srgbClr val="000000"/>
                          </a:solidFill>
                          <a:effectLst/>
                          <a:latin typeface="Calibri"/>
                        </a:rPr>
                        <a:t>16</a:t>
                      </a:r>
                    </a:p>
                  </a:txBody>
                  <a:tcPr marL="8088" marR="8088" marT="80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1400" b="0" i="0" u="none" strike="noStrike" dirty="0">
                          <a:solidFill>
                            <a:srgbClr val="000000"/>
                          </a:solidFill>
                          <a:effectLst/>
                          <a:latin typeface="Calibri"/>
                        </a:rPr>
                        <a:t>38</a:t>
                      </a:r>
                    </a:p>
                  </a:txBody>
                  <a:tcPr marL="8088" marR="8088" marT="80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r>
                        <a:rPr lang="bg-BG" sz="1400" b="0" i="0" u="none" strike="noStrike">
                          <a:solidFill>
                            <a:srgbClr val="000000"/>
                          </a:solidFill>
                          <a:effectLst/>
                          <a:latin typeface="Calibri"/>
                        </a:rPr>
                        <a:t>10</a:t>
                      </a:r>
                    </a:p>
                  </a:txBody>
                  <a:tcPr marL="8088" marR="8088" marT="80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1400" b="0" i="0" u="none" strike="noStrike">
                          <a:solidFill>
                            <a:srgbClr val="000000"/>
                          </a:solidFill>
                          <a:effectLst/>
                          <a:latin typeface="Calibri"/>
                        </a:rPr>
                        <a:t>28</a:t>
                      </a:r>
                    </a:p>
                  </a:txBody>
                  <a:tcPr marL="8088" marR="8088" marT="80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r>
                        <a:rPr lang="bg-BG" sz="1400" b="0" i="0" u="none" strike="noStrike">
                          <a:solidFill>
                            <a:srgbClr val="000000"/>
                          </a:solidFill>
                          <a:effectLst/>
                          <a:latin typeface="Calibri"/>
                        </a:rPr>
                        <a:t>27</a:t>
                      </a:r>
                    </a:p>
                  </a:txBody>
                  <a:tcPr marL="8088" marR="8088" marT="80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1400" b="0" i="0" u="none" strike="noStrike" dirty="0">
                          <a:solidFill>
                            <a:srgbClr val="000000"/>
                          </a:solidFill>
                          <a:effectLst/>
                          <a:latin typeface="Calibri"/>
                        </a:rPr>
                        <a:t>4</a:t>
                      </a:r>
                    </a:p>
                  </a:txBody>
                  <a:tcPr marL="8088" marR="8088" marT="80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1400" b="0" i="0" u="none" strike="noStrike">
                          <a:solidFill>
                            <a:srgbClr val="000000"/>
                          </a:solidFill>
                          <a:effectLst/>
                          <a:latin typeface="Calibri"/>
                        </a:rPr>
                        <a:t>4</a:t>
                      </a:r>
                    </a:p>
                  </a:txBody>
                  <a:tcPr marL="8088" marR="8088" marT="80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1400" b="0" i="0" u="none" strike="noStrike" dirty="0">
                          <a:solidFill>
                            <a:srgbClr val="000000"/>
                          </a:solidFill>
                          <a:effectLst/>
                          <a:latin typeface="Calibri"/>
                        </a:rPr>
                        <a:t>9</a:t>
                      </a:r>
                    </a:p>
                  </a:txBody>
                  <a:tcPr marL="8088" marR="8088" marT="80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r>
              <a:tr h="697364">
                <a:tc>
                  <a:txBody>
                    <a:bodyPr/>
                    <a:lstStyle/>
                    <a:p>
                      <a:pPr algn="l" fontAlgn="b"/>
                      <a:r>
                        <a:rPr lang="en-US" sz="2000" b="0" i="0" u="none" strike="noStrike" dirty="0">
                          <a:solidFill>
                            <a:srgbClr val="000000"/>
                          </a:solidFill>
                          <a:effectLst/>
                          <a:latin typeface="Calibri"/>
                        </a:rPr>
                        <a:t>youth exchange.</a:t>
                      </a:r>
                    </a:p>
                  </a:txBody>
                  <a:tcPr marL="8088" marR="8088" marT="80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bg-BG" sz="1400" b="0" i="0" u="none" strike="noStrike">
                          <a:solidFill>
                            <a:srgbClr val="000000"/>
                          </a:solidFill>
                          <a:effectLst/>
                          <a:latin typeface="Calibri"/>
                        </a:rPr>
                        <a:t>3</a:t>
                      </a:r>
                    </a:p>
                  </a:txBody>
                  <a:tcPr marL="8088" marR="8088" marT="80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bg-BG" sz="1400" b="0" i="0" u="none" strike="noStrike" dirty="0">
                          <a:solidFill>
                            <a:srgbClr val="000000"/>
                          </a:solidFill>
                          <a:effectLst/>
                          <a:latin typeface="Calibri"/>
                        </a:rPr>
                        <a:t>11</a:t>
                      </a:r>
                    </a:p>
                  </a:txBody>
                  <a:tcPr marL="8088" marR="8088" marT="80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bg-BG" sz="1400" b="0" i="0" u="none" strike="noStrike" dirty="0">
                          <a:solidFill>
                            <a:srgbClr val="000000"/>
                          </a:solidFill>
                          <a:effectLst/>
                          <a:latin typeface="Calibri"/>
                        </a:rPr>
                        <a:t>38</a:t>
                      </a:r>
                    </a:p>
                  </a:txBody>
                  <a:tcPr marL="8088" marR="8088" marT="80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ctr" fontAlgn="b"/>
                      <a:r>
                        <a:rPr lang="bg-BG" sz="1400" b="0" i="0" u="none" strike="noStrike">
                          <a:solidFill>
                            <a:srgbClr val="000000"/>
                          </a:solidFill>
                          <a:effectLst/>
                          <a:latin typeface="Calibri"/>
                        </a:rPr>
                        <a:t>10</a:t>
                      </a:r>
                    </a:p>
                  </a:txBody>
                  <a:tcPr marL="8088" marR="8088" marT="80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bg-BG" sz="1400" b="0" i="0" u="none" strike="noStrike">
                          <a:solidFill>
                            <a:srgbClr val="000000"/>
                          </a:solidFill>
                          <a:effectLst/>
                          <a:latin typeface="Calibri"/>
                        </a:rPr>
                        <a:t>19</a:t>
                      </a:r>
                    </a:p>
                  </a:txBody>
                  <a:tcPr marL="8088" marR="8088" marT="80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bg-BG" sz="1400" b="0" i="0" u="none" strike="noStrike">
                          <a:solidFill>
                            <a:srgbClr val="000000"/>
                          </a:solidFill>
                          <a:effectLst/>
                          <a:latin typeface="Calibri"/>
                        </a:rPr>
                        <a:t>36</a:t>
                      </a:r>
                    </a:p>
                  </a:txBody>
                  <a:tcPr marL="8088" marR="8088" marT="80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ctr" fontAlgn="b"/>
                      <a:r>
                        <a:rPr lang="bg-BG" sz="1400" b="0" i="0" u="none" strike="noStrike" dirty="0">
                          <a:solidFill>
                            <a:srgbClr val="000000"/>
                          </a:solidFill>
                          <a:effectLst/>
                          <a:latin typeface="Calibri"/>
                        </a:rPr>
                        <a:t>2</a:t>
                      </a:r>
                    </a:p>
                  </a:txBody>
                  <a:tcPr marL="8088" marR="8088" marT="80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bg-BG" sz="1400" b="0" i="0" u="none" strike="noStrike">
                          <a:solidFill>
                            <a:srgbClr val="000000"/>
                          </a:solidFill>
                          <a:effectLst/>
                          <a:latin typeface="Calibri"/>
                        </a:rPr>
                        <a:t>0</a:t>
                      </a:r>
                    </a:p>
                  </a:txBody>
                  <a:tcPr marL="8088" marR="8088" marT="80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bg-BG" sz="1400" b="0" i="0" u="none" strike="noStrike" dirty="0">
                          <a:solidFill>
                            <a:srgbClr val="000000"/>
                          </a:solidFill>
                          <a:effectLst/>
                          <a:latin typeface="Calibri"/>
                        </a:rPr>
                        <a:t>12</a:t>
                      </a:r>
                    </a:p>
                  </a:txBody>
                  <a:tcPr marL="8088" marR="8088" marT="80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r>
            </a:tbl>
          </a:graphicData>
        </a:graphic>
      </p:graphicFrame>
    </p:spTree>
    <p:extLst>
      <p:ext uri="{BB962C8B-B14F-4D97-AF65-F5344CB8AC3E}">
        <p14:creationId xmlns:p14="http://schemas.microsoft.com/office/powerpoint/2010/main" val="27476499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338328"/>
            <a:ext cx="8435280" cy="1252728"/>
          </a:xfrm>
        </p:spPr>
        <p:txBody>
          <a:bodyPr>
            <a:normAutofit/>
          </a:bodyPr>
          <a:lstStyle/>
          <a:p>
            <a:r>
              <a:rPr lang="en-US" sz="2000" dirty="0">
                <a:solidFill>
                  <a:prstClr val="white"/>
                </a:solidFill>
              </a:rPr>
              <a:t>It is a basic rule in EU that “stronger” help the “weaker”. Do you consider this rule is enough so the “weaker” can become “strong</a:t>
            </a:r>
            <a:r>
              <a:rPr lang="en-US" sz="2000" dirty="0" smtClean="0">
                <a:solidFill>
                  <a:prstClr val="white"/>
                </a:solidFill>
              </a:rPr>
              <a:t>”? (%) </a:t>
            </a:r>
            <a:r>
              <a:rPr lang="en-US" sz="2000" dirty="0">
                <a:solidFill>
                  <a:schemeClr val="bg1"/>
                </a:solidFill>
              </a:rPr>
              <a:t>		</a:t>
            </a:r>
          </a:p>
        </p:txBody>
      </p:sp>
      <p:pic>
        <p:nvPicPr>
          <p:cNvPr id="11" name="Picture 2" descr="C:\ot D old pc\Implamantation 2020\ЕUROPE FOR CITIZENS\web_site\LOGO project\Clipboard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5805264"/>
            <a:ext cx="1800199" cy="936104"/>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3" descr="C:\ot D old pc\Implamantation 2020\ЕUROPE FOR CITIZENS\web_site\Coat_of_Arms_of_Igualada.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75856" y="6016667"/>
            <a:ext cx="638584" cy="7247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4" descr="C:\ot D old pc\Implamantation 2020\ЕUROPE FOR CITIZENS\web_site\logo setubal.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40921" y="6067237"/>
            <a:ext cx="719111" cy="703263"/>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5" descr="C:\ot D old pc\Implamantation 2020\ЕUROPE FOR CITIZENS\web_site\Nuggedu.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04048" y="6067237"/>
            <a:ext cx="719111" cy="67413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3" descr="Logo_Aksakovo"/>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483769" y="6067236"/>
            <a:ext cx="504056"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940152" y="6280917"/>
            <a:ext cx="1584176" cy="422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7" name="Content Placeholder 16"/>
          <p:cNvGraphicFramePr>
            <a:graphicFrameLocks noGrp="1"/>
          </p:cNvGraphicFramePr>
          <p:nvPr>
            <p:ph idx="1"/>
            <p:extLst>
              <p:ext uri="{D42A27DB-BD31-4B8C-83A1-F6EECF244321}">
                <p14:modId xmlns:p14="http://schemas.microsoft.com/office/powerpoint/2010/main" val="591700005"/>
              </p:ext>
            </p:extLst>
          </p:nvPr>
        </p:nvGraphicFramePr>
        <p:xfrm>
          <a:off x="251520" y="1916832"/>
          <a:ext cx="8640960" cy="3888432"/>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3649092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338328"/>
            <a:ext cx="8435280" cy="1252728"/>
          </a:xfrm>
        </p:spPr>
        <p:txBody>
          <a:bodyPr>
            <a:normAutofit/>
          </a:bodyPr>
          <a:lstStyle/>
          <a:p>
            <a:r>
              <a:rPr lang="en-US" sz="2000" dirty="0">
                <a:solidFill>
                  <a:prstClr val="white"/>
                </a:solidFill>
              </a:rPr>
              <a:t>If you have answered the previous questions with “b” or “c” what do you think you should add to the rule “stronger” help “weaker” so that the “weaker” can become “strong”. (%) </a:t>
            </a:r>
            <a:r>
              <a:rPr lang="en-US" sz="2000" dirty="0">
                <a:solidFill>
                  <a:schemeClr val="bg1"/>
                </a:solidFill>
              </a:rPr>
              <a:t>		</a:t>
            </a:r>
          </a:p>
        </p:txBody>
      </p:sp>
      <p:pic>
        <p:nvPicPr>
          <p:cNvPr id="11" name="Picture 2" descr="C:\ot D old pc\Implamantation 2020\ЕUROPE FOR CITIZENS\web_site\LOGO project\Clipboard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5805264"/>
            <a:ext cx="1800199" cy="936104"/>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3" descr="C:\ot D old pc\Implamantation 2020\ЕUROPE FOR CITIZENS\web_site\Coat_of_Arms_of_Igualada.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75856" y="6016667"/>
            <a:ext cx="638584" cy="7247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4" descr="C:\ot D old pc\Implamantation 2020\ЕUROPE FOR CITIZENS\web_site\logo setubal.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40921" y="6067237"/>
            <a:ext cx="719111" cy="703263"/>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5" descr="C:\ot D old pc\Implamantation 2020\ЕUROPE FOR CITIZENS\web_site\Nuggedu.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04048" y="6067237"/>
            <a:ext cx="719111" cy="67413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3" descr="Logo_Aksakovo"/>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483769" y="6067236"/>
            <a:ext cx="504056"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940152" y="6280917"/>
            <a:ext cx="1584176" cy="422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8" name="Content Placeholder 17"/>
          <p:cNvGraphicFramePr>
            <a:graphicFrameLocks noGrp="1"/>
          </p:cNvGraphicFramePr>
          <p:nvPr>
            <p:ph idx="1"/>
            <p:extLst>
              <p:ext uri="{D42A27DB-BD31-4B8C-83A1-F6EECF244321}">
                <p14:modId xmlns:p14="http://schemas.microsoft.com/office/powerpoint/2010/main" val="1310809482"/>
              </p:ext>
            </p:extLst>
          </p:nvPr>
        </p:nvGraphicFramePr>
        <p:xfrm>
          <a:off x="323528" y="1772816"/>
          <a:ext cx="8568952" cy="3960440"/>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187847295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Waveform</Template>
  <TotalTime>4677</TotalTime>
  <Words>997</Words>
  <Application>Microsoft Office PowerPoint</Application>
  <PresentationFormat>On-screen Show (4:3)</PresentationFormat>
  <Paragraphs>261</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Waveform</vt:lpstr>
      <vt:lpstr>PowerPoint Presentation</vt:lpstr>
      <vt:lpstr>PowerPoint Presentation</vt:lpstr>
      <vt:lpstr>At the moment there are 28 member-states in the European Union, do you think that new countries will join in the upcoming 10 years? (%) </vt:lpstr>
      <vt:lpstr>Do you think that in the upcoming 10 years members will withdraw from EU?  (%)  </vt:lpstr>
      <vt:lpstr>What you think will be the biggest advantage for your country from the EU membership? Grade from 1 to 3 /1 being the lowest/  number   </vt:lpstr>
      <vt:lpstr>What in your opinion will be the biggest advantage personally for YOU from the membership of your country in EU? Grade from 1 to 3 /1 being the lowest/ number   </vt:lpstr>
      <vt:lpstr>In what areas do you think the partnership between countries at a local level shall develop /through municipalities/? Grade from 1 to 3 /1 being the lowest/ number   </vt:lpstr>
      <vt:lpstr>It is a basic rule in EU that “stronger” help the “weaker”. Do you consider this rule is enough so the “weaker” can become “strong”? (%)   </vt:lpstr>
      <vt:lpstr>If you have answered the previous questions with “b” or “c” what do you think you should add to the rule “stronger” help “weaker” so that the “weaker” can become “strong”. (%)   </vt:lpstr>
      <vt:lpstr>How do you image the future of EU? (%)   </vt:lpstr>
      <vt:lpstr>What are your expectations about Europe’s future?   </vt:lpstr>
      <vt:lpstr>What are your expectations about Europe’s future?   </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149</cp:revision>
  <dcterms:created xsi:type="dcterms:W3CDTF">2015-08-03T09:40:45Z</dcterms:created>
  <dcterms:modified xsi:type="dcterms:W3CDTF">2017-04-08T20:04:15Z</dcterms:modified>
</cp:coreProperties>
</file>