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6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5240E-34B6-4DC4-8C0D-47EA7A911DF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16506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5240E-34B6-4DC4-8C0D-47EA7A911DF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262306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5240E-34B6-4DC4-8C0D-47EA7A911DF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135964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5240E-34B6-4DC4-8C0D-47EA7A911DF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182995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5240E-34B6-4DC4-8C0D-47EA7A911DF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387262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5240E-34B6-4DC4-8C0D-47EA7A911DF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276803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5240E-34B6-4DC4-8C0D-47EA7A911DF7}"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114907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5240E-34B6-4DC4-8C0D-47EA7A911DF7}"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341478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5240E-34B6-4DC4-8C0D-47EA7A911DF7}"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147098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5240E-34B6-4DC4-8C0D-47EA7A911DF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368670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5240E-34B6-4DC4-8C0D-47EA7A911DF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EE0C6-196F-40E3-82BC-B547EF97DF50}" type="slidenum">
              <a:rPr lang="en-US" smtClean="0"/>
              <a:t>‹#›</a:t>
            </a:fld>
            <a:endParaRPr lang="en-US"/>
          </a:p>
        </p:txBody>
      </p:sp>
    </p:spTree>
    <p:extLst>
      <p:ext uri="{BB962C8B-B14F-4D97-AF65-F5344CB8AC3E}">
        <p14:creationId xmlns:p14="http://schemas.microsoft.com/office/powerpoint/2010/main" val="304219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5240E-34B6-4DC4-8C0D-47EA7A911DF7}"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EE0C6-196F-40E3-82BC-B547EF97DF50}" type="slidenum">
              <a:rPr lang="en-US" smtClean="0"/>
              <a:t>‹#›</a:t>
            </a:fld>
            <a:endParaRPr lang="en-US"/>
          </a:p>
        </p:txBody>
      </p:sp>
    </p:spTree>
    <p:extLst>
      <p:ext uri="{BB962C8B-B14F-4D97-AF65-F5344CB8AC3E}">
        <p14:creationId xmlns:p14="http://schemas.microsoft.com/office/powerpoint/2010/main" val="1450216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819400"/>
            <a:ext cx="4985958" cy="1615406"/>
          </a:xfrm>
          <a:prstGeom prst="rect">
            <a:avLst/>
          </a:prstGeom>
        </p:spPr>
      </p:pic>
      <p:sp>
        <p:nvSpPr>
          <p:cNvPr id="7" name="TextBox 6"/>
          <p:cNvSpPr txBox="1"/>
          <p:nvPr/>
        </p:nvSpPr>
        <p:spPr>
          <a:xfrm>
            <a:off x="1053113" y="4606940"/>
            <a:ext cx="7239000" cy="1631216"/>
          </a:xfrm>
          <a:prstGeom prst="rect">
            <a:avLst/>
          </a:prstGeom>
          <a:noFill/>
        </p:spPr>
        <p:txBody>
          <a:bodyPr wrap="square" rtlCol="0">
            <a:spAutoFit/>
          </a:bodyPr>
          <a:lstStyle/>
          <a:p>
            <a:pPr algn="ctr"/>
            <a:r>
              <a:rPr lang="en-US" sz="2000" dirty="0" smtClean="0"/>
              <a:t>Association BIO </a:t>
            </a:r>
            <a:r>
              <a:rPr lang="en-US" sz="2000" dirty="0"/>
              <a:t>Network </a:t>
            </a:r>
            <a:r>
              <a:rPr lang="en-US" sz="2000" dirty="0"/>
              <a:t>(Network for Life) is a non-profit association formed by three business </a:t>
            </a:r>
            <a:r>
              <a:rPr lang="en-US" sz="2000" dirty="0" smtClean="0"/>
              <a:t>companies. </a:t>
            </a:r>
            <a:r>
              <a:rPr lang="en-US" sz="2000" dirty="0"/>
              <a:t>BIO NETWORK actively works for  the creation of public attitudes and policies on healthy and natural way of life, family values ​​and protection of the environment, especially in areas with higher urban pressures.</a:t>
            </a:r>
          </a:p>
        </p:txBody>
      </p:sp>
    </p:spTree>
    <p:extLst>
      <p:ext uri="{BB962C8B-B14F-4D97-AF65-F5344CB8AC3E}">
        <p14:creationId xmlns:p14="http://schemas.microsoft.com/office/powerpoint/2010/main" val="104303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925081"/>
            <a:ext cx="2118804" cy="686474"/>
          </a:xfrm>
          <a:prstGeom prst="rect">
            <a:avLst/>
          </a:prstGeom>
        </p:spPr>
      </p:pic>
      <p:sp>
        <p:nvSpPr>
          <p:cNvPr id="7" name="Rectangle 6"/>
          <p:cNvSpPr/>
          <p:nvPr/>
        </p:nvSpPr>
        <p:spPr>
          <a:xfrm>
            <a:off x="1219200" y="2819400"/>
            <a:ext cx="6934200" cy="3970318"/>
          </a:xfrm>
          <a:prstGeom prst="rect">
            <a:avLst/>
          </a:prstGeom>
        </p:spPr>
        <p:txBody>
          <a:bodyPr wrap="square">
            <a:spAutoFit/>
          </a:bodyPr>
          <a:lstStyle/>
          <a:p>
            <a:r>
              <a:rPr lang="en-US" dirty="0"/>
              <a:t>- </a:t>
            </a:r>
            <a:r>
              <a:rPr lang="en-US" dirty="0" smtClean="0"/>
              <a:t>Provokes new  initiatives with socially meaning in the area of body activities, healthy </a:t>
            </a:r>
            <a:r>
              <a:rPr lang="en-US" dirty="0"/>
              <a:t>food and information </a:t>
            </a:r>
            <a:r>
              <a:rPr lang="en-US" dirty="0" smtClean="0"/>
              <a:t>accessibility; </a:t>
            </a:r>
            <a:r>
              <a:rPr lang="en-US" dirty="0"/>
              <a:t/>
            </a:r>
            <a:br>
              <a:rPr lang="en-US" dirty="0"/>
            </a:br>
            <a:r>
              <a:rPr lang="en-US" dirty="0"/>
              <a:t>- </a:t>
            </a:r>
            <a:r>
              <a:rPr lang="en-US" dirty="0" smtClean="0"/>
              <a:t>Works hard to change attitudes at all levels of public communication;</a:t>
            </a:r>
            <a:r>
              <a:rPr lang="en-US" dirty="0"/>
              <a:t/>
            </a:r>
            <a:br>
              <a:rPr lang="en-US" dirty="0"/>
            </a:br>
            <a:r>
              <a:rPr lang="en-US" dirty="0"/>
              <a:t>- </a:t>
            </a:r>
            <a:r>
              <a:rPr lang="en-US" dirty="0" smtClean="0"/>
              <a:t>Prepares projects related to different </a:t>
            </a:r>
            <a:r>
              <a:rPr lang="en-US" dirty="0" smtClean="0"/>
              <a:t>area</a:t>
            </a:r>
            <a:r>
              <a:rPr lang="en-US" dirty="0"/>
              <a:t>s</a:t>
            </a:r>
            <a:r>
              <a:rPr lang="en-US" dirty="0" smtClean="0"/>
              <a:t> </a:t>
            </a:r>
            <a:r>
              <a:rPr lang="en-US" dirty="0" smtClean="0"/>
              <a:t>of local, government and international manage priorities;</a:t>
            </a:r>
            <a:r>
              <a:rPr lang="en-US" dirty="0"/>
              <a:t/>
            </a:r>
            <a:br>
              <a:rPr lang="en-US" dirty="0"/>
            </a:br>
            <a:r>
              <a:rPr lang="en-US" dirty="0"/>
              <a:t>- </a:t>
            </a:r>
            <a:r>
              <a:rPr lang="en-US" dirty="0" smtClean="0"/>
              <a:t>Promotes prevention of common diseases associated with harmful </a:t>
            </a:r>
            <a:r>
              <a:rPr lang="en-US" dirty="0" smtClean="0"/>
              <a:t>locomotion activities </a:t>
            </a:r>
            <a:r>
              <a:rPr lang="en-US" dirty="0" smtClean="0"/>
              <a:t>and eating habits;</a:t>
            </a:r>
            <a:r>
              <a:rPr lang="en-US" dirty="0"/>
              <a:t/>
            </a:r>
            <a:br>
              <a:rPr lang="en-US" dirty="0"/>
            </a:br>
            <a:r>
              <a:rPr lang="en-US" dirty="0"/>
              <a:t>- </a:t>
            </a:r>
            <a:r>
              <a:rPr lang="en-US" dirty="0" smtClean="0"/>
              <a:t>Supports people and organizations to reach balance and  harmony with  the nature on our planet;</a:t>
            </a:r>
            <a:r>
              <a:rPr lang="en-US" dirty="0"/>
              <a:t/>
            </a:r>
            <a:br>
              <a:rPr lang="en-US" dirty="0"/>
            </a:br>
            <a:r>
              <a:rPr lang="en-US" dirty="0"/>
              <a:t>- </a:t>
            </a:r>
            <a:r>
              <a:rPr lang="en-US" dirty="0" smtClean="0"/>
              <a:t>Organizes meetings, conferences, information days, presentations and festivals.</a:t>
            </a:r>
            <a:r>
              <a:rPr lang="en-US" dirty="0"/>
              <a:t/>
            </a:r>
            <a:br>
              <a:rPr lang="en-US" dirty="0"/>
            </a:br>
            <a:r>
              <a:rPr lang="en-US" dirty="0"/>
              <a:t/>
            </a:r>
            <a:br>
              <a:rPr lang="en-US" dirty="0"/>
            </a:br>
            <a:r>
              <a:rPr lang="en-US" dirty="0" err="1"/>
              <a:t>B</a:t>
            </a:r>
            <a:r>
              <a:rPr lang="en-US" dirty="0" err="1" smtClean="0"/>
              <a:t>ioNet</a:t>
            </a:r>
            <a:r>
              <a:rPr lang="en-US" dirty="0"/>
              <a:t> </a:t>
            </a:r>
            <a:r>
              <a:rPr lang="en-US" dirty="0" smtClean="0"/>
              <a:t>is an institutional organization opened for everyone who is ready to approve life as priceless gift.  </a:t>
            </a:r>
            <a:endParaRPr lang="en-US" dirty="0"/>
          </a:p>
        </p:txBody>
      </p:sp>
      <p:sp>
        <p:nvSpPr>
          <p:cNvPr id="8" name="TextBox 7"/>
          <p:cNvSpPr txBox="1"/>
          <p:nvPr/>
        </p:nvSpPr>
        <p:spPr>
          <a:xfrm>
            <a:off x="4572000" y="2208670"/>
            <a:ext cx="3276600" cy="369332"/>
          </a:xfrm>
          <a:prstGeom prst="rect">
            <a:avLst/>
          </a:prstGeom>
          <a:noFill/>
        </p:spPr>
        <p:txBody>
          <a:bodyPr wrap="square" rtlCol="0">
            <a:spAutoFit/>
          </a:bodyPr>
          <a:lstStyle/>
          <a:p>
            <a:r>
              <a:rPr lang="en-US" i="1" dirty="0" smtClean="0">
                <a:solidFill>
                  <a:srgbClr val="00B0F0"/>
                </a:solidFill>
              </a:rPr>
              <a:t>Motto</a:t>
            </a:r>
            <a:r>
              <a:rPr lang="bg-BG" i="1" dirty="0" smtClean="0">
                <a:solidFill>
                  <a:srgbClr val="00B0F0"/>
                </a:solidFill>
              </a:rPr>
              <a:t>: </a:t>
            </a:r>
            <a:r>
              <a:rPr lang="en-US" i="1" dirty="0">
                <a:solidFill>
                  <a:srgbClr val="00B0F0"/>
                </a:solidFill>
              </a:rPr>
              <a:t>The life is priceless</a:t>
            </a:r>
            <a:r>
              <a:rPr lang="bg-BG" i="1" dirty="0" smtClean="0">
                <a:solidFill>
                  <a:srgbClr val="00B0F0"/>
                </a:solidFill>
              </a:rPr>
              <a:t>!</a:t>
            </a:r>
            <a:endParaRPr lang="en-US" i="1" dirty="0">
              <a:solidFill>
                <a:srgbClr val="00B0F0"/>
              </a:solidFill>
            </a:endParaRPr>
          </a:p>
        </p:txBody>
      </p:sp>
    </p:spTree>
    <p:extLst>
      <p:ext uri="{BB962C8B-B14F-4D97-AF65-F5344CB8AC3E}">
        <p14:creationId xmlns:p14="http://schemas.microsoft.com/office/powerpoint/2010/main" val="479040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sp>
        <p:nvSpPr>
          <p:cNvPr id="6" name="Rectangle 5"/>
          <p:cNvSpPr/>
          <p:nvPr/>
        </p:nvSpPr>
        <p:spPr>
          <a:xfrm>
            <a:off x="4182529" y="1981200"/>
            <a:ext cx="4809071" cy="4524315"/>
          </a:xfrm>
          <a:prstGeom prst="rect">
            <a:avLst/>
          </a:prstGeom>
        </p:spPr>
        <p:txBody>
          <a:bodyPr wrap="square">
            <a:spAutoFit/>
          </a:bodyPr>
          <a:lstStyle/>
          <a:p>
            <a:pPr lvl="0"/>
            <a:r>
              <a:rPr lang="en-US" sz="2400" b="1" dirty="0" smtClean="0"/>
              <a:t>Own projects</a:t>
            </a:r>
            <a:r>
              <a:rPr lang="bg-BG" sz="2400" b="1" dirty="0" smtClean="0"/>
              <a:t>:</a:t>
            </a:r>
            <a:endParaRPr lang="en-US" sz="2400" dirty="0"/>
          </a:p>
          <a:p>
            <a:r>
              <a:rPr lang="bg-BG" sz="2400" dirty="0"/>
              <a:t> </a:t>
            </a:r>
            <a:r>
              <a:rPr lang="en-US" sz="2400" b="1" dirty="0" smtClean="0"/>
              <a:t>National </a:t>
            </a:r>
            <a:r>
              <a:rPr lang="en-US" sz="2400" b="1" dirty="0" smtClean="0"/>
              <a:t>family campaign </a:t>
            </a:r>
            <a:r>
              <a:rPr lang="en-US" sz="2400" dirty="0" smtClean="0"/>
              <a:t>for active and healthy life </a:t>
            </a:r>
            <a:r>
              <a:rPr lang="en-US" sz="2400" b="1" i="1" dirty="0" smtClean="0">
                <a:solidFill>
                  <a:schemeClr val="tx2">
                    <a:lumMod val="60000"/>
                    <a:lumOff val="40000"/>
                  </a:schemeClr>
                </a:solidFill>
              </a:rPr>
              <a:t>“Bulgaria plays”.</a:t>
            </a:r>
            <a:endParaRPr lang="en-US" sz="2400" b="1" i="1" dirty="0">
              <a:solidFill>
                <a:schemeClr val="tx2">
                  <a:lumMod val="60000"/>
                  <a:lumOff val="40000"/>
                </a:schemeClr>
              </a:solidFill>
            </a:endParaRPr>
          </a:p>
          <a:p>
            <a:r>
              <a:rPr lang="en-US" sz="2400" dirty="0" smtClean="0"/>
              <a:t>The aim of the campaign </a:t>
            </a:r>
            <a:r>
              <a:rPr lang="en-US" sz="2400" dirty="0" smtClean="0"/>
              <a:t>- </a:t>
            </a:r>
            <a:r>
              <a:rPr lang="en-US" sz="2400" dirty="0" smtClean="0"/>
              <a:t>to </a:t>
            </a:r>
            <a:r>
              <a:rPr lang="en-US" sz="2400" dirty="0" smtClean="0"/>
              <a:t>unite </a:t>
            </a:r>
            <a:r>
              <a:rPr lang="en-US" sz="2400" dirty="0" smtClean="0"/>
              <a:t>families and remind them to find free time to be together </a:t>
            </a:r>
            <a:r>
              <a:rPr lang="en-US" sz="2400" dirty="0" smtClean="0"/>
              <a:t>-typical </a:t>
            </a:r>
            <a:r>
              <a:rPr lang="en-US" sz="2400" dirty="0" smtClean="0"/>
              <a:t>Bulgarian retro games as piece of elastic, camp cars and etc. </a:t>
            </a:r>
            <a:endParaRPr lang="en-US" sz="2400" dirty="0"/>
          </a:p>
          <a:p>
            <a:r>
              <a:rPr lang="en-US" sz="2400" dirty="0" smtClean="0"/>
              <a:t>The initiative </a:t>
            </a:r>
            <a:r>
              <a:rPr lang="en-US" sz="2400" dirty="0" smtClean="0"/>
              <a:t>was carried out in </a:t>
            </a:r>
            <a:r>
              <a:rPr lang="en-US" sz="2400" dirty="0" smtClean="0"/>
              <a:t>the Sea Garden in Varna – in </a:t>
            </a:r>
            <a:r>
              <a:rPr lang="en-US" sz="2400" dirty="0" smtClean="0"/>
              <a:t>2015 and 2016</a:t>
            </a:r>
            <a:r>
              <a:rPr lang="en-US" sz="2400" dirty="0"/>
              <a:t>. 600 people from 280 different families</a:t>
            </a:r>
            <a:r>
              <a:rPr lang="en-US" sz="2400" dirty="0" smtClean="0"/>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102317"/>
            <a:ext cx="2861370" cy="19075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823" y="4191000"/>
            <a:ext cx="2861370" cy="1907580"/>
          </a:xfrm>
          <a:prstGeom prst="rect">
            <a:avLst/>
          </a:prstGeom>
        </p:spPr>
      </p:pic>
    </p:spTree>
    <p:extLst>
      <p:ext uri="{BB962C8B-B14F-4D97-AF65-F5344CB8AC3E}">
        <p14:creationId xmlns:p14="http://schemas.microsoft.com/office/powerpoint/2010/main" val="314103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sp>
        <p:nvSpPr>
          <p:cNvPr id="6" name="Rectangle 5"/>
          <p:cNvSpPr/>
          <p:nvPr/>
        </p:nvSpPr>
        <p:spPr>
          <a:xfrm>
            <a:off x="4876800" y="2057400"/>
            <a:ext cx="4038600" cy="4154984"/>
          </a:xfrm>
          <a:prstGeom prst="rect">
            <a:avLst/>
          </a:prstGeom>
        </p:spPr>
        <p:txBody>
          <a:bodyPr wrap="square">
            <a:spAutoFit/>
          </a:bodyPr>
          <a:lstStyle/>
          <a:p>
            <a:r>
              <a:rPr lang="bg-BG" sz="1400" dirty="0"/>
              <a:t> </a:t>
            </a:r>
            <a:r>
              <a:rPr lang="en-US" sz="2400" b="1" i="1" dirty="0" smtClean="0">
                <a:solidFill>
                  <a:srgbClr val="0070C0"/>
                </a:solidFill>
              </a:rPr>
              <a:t>Project </a:t>
            </a:r>
            <a:r>
              <a:rPr lang="en-US" sz="2400" b="1" i="1" u="sng" dirty="0" smtClean="0">
                <a:solidFill>
                  <a:srgbClr val="0070C0"/>
                </a:solidFill>
              </a:rPr>
              <a:t>„The table of my family</a:t>
            </a:r>
            <a:r>
              <a:rPr lang="en-US" sz="2400" b="1" i="1" dirty="0" smtClean="0">
                <a:solidFill>
                  <a:srgbClr val="0070C0"/>
                </a:solidFill>
              </a:rPr>
              <a:t>“ </a:t>
            </a:r>
            <a:r>
              <a:rPr lang="en-US" sz="2400" b="1" dirty="0" smtClean="0"/>
              <a:t>– </a:t>
            </a:r>
            <a:r>
              <a:rPr lang="en-US" sz="2400" dirty="0" smtClean="0"/>
              <a:t>in partnership with producers of healthy food and future young chefs, who are finishing </a:t>
            </a:r>
            <a:r>
              <a:rPr lang="en-US" sz="2400" dirty="0" smtClean="0"/>
              <a:t>the Tourism Vocational school </a:t>
            </a:r>
            <a:r>
              <a:rPr lang="en-US" sz="2400" dirty="0" smtClean="0"/>
              <a:t>in Varna. We organize funny and interesting presentations of healthy </a:t>
            </a:r>
            <a:r>
              <a:rPr lang="en-US" sz="2400" dirty="0" err="1" smtClean="0"/>
              <a:t>receips</a:t>
            </a:r>
            <a:r>
              <a:rPr lang="en-US" sz="2400" dirty="0" smtClean="0"/>
              <a:t> </a:t>
            </a:r>
            <a:r>
              <a:rPr lang="en-US" sz="2400" dirty="0" smtClean="0"/>
              <a:t>– we attract families to cook together </a:t>
            </a:r>
            <a:r>
              <a:rPr lang="en-US" sz="2400" dirty="0" smtClean="0"/>
              <a:t>during </a:t>
            </a:r>
            <a:r>
              <a:rPr lang="en-US" sz="2400" dirty="0" smtClean="0"/>
              <a:t>events for healthy life.</a:t>
            </a: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329" y="2078630"/>
            <a:ext cx="2743200" cy="20574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9329" y="4267200"/>
            <a:ext cx="2743200" cy="1828800"/>
          </a:xfrm>
          <a:prstGeom prst="rect">
            <a:avLst/>
          </a:prstGeom>
        </p:spPr>
      </p:pic>
    </p:spTree>
    <p:extLst>
      <p:ext uri="{BB962C8B-B14F-4D97-AF65-F5344CB8AC3E}">
        <p14:creationId xmlns:p14="http://schemas.microsoft.com/office/powerpoint/2010/main" val="41135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sp>
        <p:nvSpPr>
          <p:cNvPr id="6" name="Rectangle 5"/>
          <p:cNvSpPr/>
          <p:nvPr/>
        </p:nvSpPr>
        <p:spPr>
          <a:xfrm>
            <a:off x="838200" y="1854573"/>
            <a:ext cx="7347012" cy="4893647"/>
          </a:xfrm>
          <a:prstGeom prst="rect">
            <a:avLst/>
          </a:prstGeom>
        </p:spPr>
        <p:txBody>
          <a:bodyPr wrap="square">
            <a:spAutoFit/>
          </a:bodyPr>
          <a:lstStyle/>
          <a:p>
            <a:pPr lvl="0"/>
            <a:r>
              <a:rPr lang="en-US" sz="2400" b="1" i="1" dirty="0" smtClean="0">
                <a:solidFill>
                  <a:srgbClr val="0070C0"/>
                </a:solidFill>
              </a:rPr>
              <a:t>Projects for </a:t>
            </a:r>
            <a:r>
              <a:rPr lang="en-US" sz="2400" b="1" i="1" dirty="0" err="1" smtClean="0">
                <a:solidFill>
                  <a:srgbClr val="0070C0"/>
                </a:solidFill>
              </a:rPr>
              <a:t>BioNet</a:t>
            </a:r>
            <a:r>
              <a:rPr lang="bg-BG" sz="2400" b="1" i="1" dirty="0" smtClean="0">
                <a:solidFill>
                  <a:srgbClr val="0070C0"/>
                </a:solidFill>
              </a:rPr>
              <a:t>, </a:t>
            </a:r>
            <a:r>
              <a:rPr lang="en-US" sz="2400" b="1" i="1" dirty="0" smtClean="0">
                <a:solidFill>
                  <a:srgbClr val="0070C0"/>
                </a:solidFill>
              </a:rPr>
              <a:t>financed by public </a:t>
            </a:r>
            <a:r>
              <a:rPr lang="en-US" sz="2400" b="1" i="1" dirty="0" smtClean="0">
                <a:solidFill>
                  <a:srgbClr val="0070C0"/>
                </a:solidFill>
              </a:rPr>
              <a:t>instruments</a:t>
            </a:r>
            <a:r>
              <a:rPr lang="en-US" sz="2400" b="1" i="1" dirty="0" smtClean="0">
                <a:solidFill>
                  <a:srgbClr val="0070C0"/>
                </a:solidFill>
              </a:rPr>
              <a:t>:</a:t>
            </a:r>
            <a:endParaRPr lang="en-US" sz="2400" i="1" dirty="0">
              <a:solidFill>
                <a:srgbClr val="0070C0"/>
              </a:solidFill>
            </a:endParaRPr>
          </a:p>
          <a:p>
            <a:endParaRPr lang="bg-BG" sz="2400" b="1" i="1" u="sng" dirty="0" smtClean="0">
              <a:solidFill>
                <a:srgbClr val="0070C0"/>
              </a:solidFill>
            </a:endParaRPr>
          </a:p>
          <a:p>
            <a:r>
              <a:rPr lang="en-US" sz="2400" b="1" i="1" u="sng" dirty="0" smtClean="0">
                <a:solidFill>
                  <a:srgbClr val="0070C0"/>
                </a:solidFill>
              </a:rPr>
              <a:t>Culinary </a:t>
            </a:r>
            <a:r>
              <a:rPr lang="en-US" sz="2400" b="1" i="1" u="sng" dirty="0" err="1" smtClean="0">
                <a:solidFill>
                  <a:srgbClr val="0070C0"/>
                </a:solidFill>
              </a:rPr>
              <a:t>neighbourhood</a:t>
            </a:r>
            <a:r>
              <a:rPr lang="bg-BG" sz="2400" b="1" dirty="0" smtClean="0"/>
              <a:t> </a:t>
            </a:r>
            <a:r>
              <a:rPr lang="bg-BG" sz="2400" dirty="0" smtClean="0"/>
              <a:t>– </a:t>
            </a:r>
            <a:r>
              <a:rPr lang="en-US" sz="2400" dirty="0" smtClean="0"/>
              <a:t>project</a:t>
            </a:r>
            <a:r>
              <a:rPr lang="en-US" sz="2400" dirty="0"/>
              <a:t> </a:t>
            </a:r>
            <a:r>
              <a:rPr lang="en-US" sz="2400" dirty="0" smtClean="0"/>
              <a:t>financed by </a:t>
            </a:r>
            <a:r>
              <a:rPr lang="en-US" sz="2400" dirty="0" err="1" smtClean="0"/>
              <a:t>Interreg</a:t>
            </a:r>
            <a:r>
              <a:rPr lang="en-US" sz="2400" dirty="0"/>
              <a:t> </a:t>
            </a:r>
            <a:r>
              <a:rPr lang="en-US" sz="2400" dirty="0" smtClean="0"/>
              <a:t>– IPA CBC – Bulgaria –Turkey partnership</a:t>
            </a:r>
            <a:endParaRPr lang="en-US" sz="2400" dirty="0"/>
          </a:p>
          <a:p>
            <a:endParaRPr lang="en-US" sz="1600" dirty="0" smtClean="0"/>
          </a:p>
          <a:p>
            <a:r>
              <a:rPr lang="en-US" sz="2000" dirty="0" smtClean="0"/>
              <a:t>This </a:t>
            </a:r>
            <a:r>
              <a:rPr lang="en-US" sz="2000" dirty="0"/>
              <a:t>project focuses on the development of tourism in the cross border area, based on intangible cultural heritage and especially local cuisines on both sides of the border which share many common features. </a:t>
            </a:r>
            <a:endParaRPr lang="en-US" sz="2000" dirty="0" smtClean="0"/>
          </a:p>
          <a:p>
            <a:endParaRPr lang="en-US" sz="2000" dirty="0" smtClean="0"/>
          </a:p>
          <a:p>
            <a:r>
              <a:rPr lang="en-US" sz="2000" dirty="0" smtClean="0"/>
              <a:t>The </a:t>
            </a:r>
            <a:r>
              <a:rPr lang="en-US" sz="2000" dirty="0"/>
              <a:t>project will create conditions to develop common transnational culinary routes in the cross-border region for multiday tours, enabling tourists from both sides to learn about each other, share recipes and experiences related to culinary traditions and thus - to connect and draw together the two border regions. </a:t>
            </a:r>
          </a:p>
        </p:txBody>
      </p:sp>
    </p:spTree>
    <p:extLst>
      <p:ext uri="{BB962C8B-B14F-4D97-AF65-F5344CB8AC3E}">
        <p14:creationId xmlns:p14="http://schemas.microsoft.com/office/powerpoint/2010/main" val="117247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sp>
        <p:nvSpPr>
          <p:cNvPr id="6" name="Rectangle 5"/>
          <p:cNvSpPr/>
          <p:nvPr/>
        </p:nvSpPr>
        <p:spPr>
          <a:xfrm>
            <a:off x="942513" y="2057400"/>
            <a:ext cx="7347012" cy="2585323"/>
          </a:xfrm>
          <a:prstGeom prst="rect">
            <a:avLst/>
          </a:prstGeom>
        </p:spPr>
        <p:txBody>
          <a:bodyPr wrap="square">
            <a:spAutoFit/>
          </a:bodyPr>
          <a:lstStyle/>
          <a:p>
            <a:r>
              <a:rPr lang="bg-BG" b="1" dirty="0" smtClean="0"/>
              <a:t>- </a:t>
            </a:r>
            <a:r>
              <a:rPr lang="en-US" b="1" dirty="0" smtClean="0"/>
              <a:t>Training for the restaurant owners and tourist </a:t>
            </a:r>
            <a:r>
              <a:rPr lang="en-US" b="1" dirty="0" smtClean="0"/>
              <a:t>agencies</a:t>
            </a:r>
            <a:r>
              <a:rPr lang="bg-BG" b="1" dirty="0" smtClean="0"/>
              <a:t>:</a:t>
            </a:r>
            <a:endParaRPr lang="en-US" b="1" dirty="0" smtClean="0"/>
          </a:p>
          <a:p>
            <a:r>
              <a:rPr lang="bg-BG" b="1" dirty="0" smtClean="0"/>
              <a:t>• </a:t>
            </a:r>
            <a:r>
              <a:rPr lang="en-US" b="1" dirty="0" smtClean="0"/>
              <a:t>opportunities for village tourism</a:t>
            </a:r>
            <a:r>
              <a:rPr lang="bg-BG" b="1" dirty="0" smtClean="0"/>
              <a:t>;</a:t>
            </a:r>
            <a:endParaRPr lang="en-US" b="1" dirty="0" smtClean="0"/>
          </a:p>
          <a:p>
            <a:r>
              <a:rPr lang="bg-BG" b="1" dirty="0" smtClean="0"/>
              <a:t>• </a:t>
            </a:r>
            <a:r>
              <a:rPr lang="en-US" b="1" dirty="0" smtClean="0"/>
              <a:t>culinary tourism</a:t>
            </a:r>
            <a:r>
              <a:rPr lang="en-US" b="1" dirty="0"/>
              <a:t> </a:t>
            </a:r>
            <a:r>
              <a:rPr lang="bg-BG" b="1" dirty="0" smtClean="0"/>
              <a:t>– </a:t>
            </a:r>
            <a:r>
              <a:rPr lang="en-US" b="1" dirty="0" smtClean="0"/>
              <a:t>potential</a:t>
            </a:r>
            <a:r>
              <a:rPr lang="bg-BG" b="1" dirty="0" smtClean="0"/>
              <a:t>;</a:t>
            </a:r>
            <a:endParaRPr lang="en-US" b="1" dirty="0" smtClean="0"/>
          </a:p>
          <a:p>
            <a:r>
              <a:rPr lang="bg-BG" b="1" dirty="0" smtClean="0"/>
              <a:t>• </a:t>
            </a:r>
            <a:r>
              <a:rPr lang="en-US" b="1" dirty="0" smtClean="0"/>
              <a:t>recipes which can be offered in the restaurant in and around </a:t>
            </a:r>
            <a:r>
              <a:rPr lang="en-US" b="1" dirty="0" smtClean="0"/>
              <a:t>Edirne </a:t>
            </a:r>
            <a:r>
              <a:rPr lang="en-US" b="1" dirty="0" smtClean="0"/>
              <a:t>and </a:t>
            </a:r>
            <a:r>
              <a:rPr lang="en-US" b="1" dirty="0" err="1" smtClean="0"/>
              <a:t>Bourgas</a:t>
            </a:r>
            <a:r>
              <a:rPr lang="bg-BG" b="1" dirty="0" smtClean="0"/>
              <a:t>;</a:t>
            </a:r>
            <a:endParaRPr lang="en-US" b="1" dirty="0" smtClean="0"/>
          </a:p>
          <a:p>
            <a:r>
              <a:rPr lang="bg-BG" b="1" dirty="0" smtClean="0"/>
              <a:t>- </a:t>
            </a:r>
            <a:r>
              <a:rPr lang="en-US" b="1" dirty="0" smtClean="0"/>
              <a:t>Culinary festivals in Bulgaria and Turkey</a:t>
            </a:r>
            <a:r>
              <a:rPr lang="en-US" b="1" dirty="0"/>
              <a:t>;</a:t>
            </a:r>
            <a:endParaRPr lang="en-US" b="1" dirty="0" smtClean="0"/>
          </a:p>
          <a:p>
            <a:r>
              <a:rPr lang="bg-BG" b="1" dirty="0" smtClean="0"/>
              <a:t>- </a:t>
            </a:r>
            <a:r>
              <a:rPr lang="en-US" b="1" dirty="0" smtClean="0"/>
              <a:t>Movie </a:t>
            </a:r>
            <a:r>
              <a:rPr lang="bg-BG" b="1" dirty="0" smtClean="0"/>
              <a:t>– </a:t>
            </a:r>
            <a:r>
              <a:rPr lang="en-US" b="1" dirty="0" smtClean="0"/>
              <a:t>presenting parts </a:t>
            </a:r>
            <a:r>
              <a:rPr lang="en-US" b="1" dirty="0" smtClean="0"/>
              <a:t>of the festivals, </a:t>
            </a:r>
            <a:r>
              <a:rPr lang="en-US" b="1" dirty="0" smtClean="0"/>
              <a:t>expert </a:t>
            </a:r>
            <a:r>
              <a:rPr lang="en-US" b="1" dirty="0" smtClean="0"/>
              <a:t>comments; </a:t>
            </a:r>
            <a:endParaRPr lang="en-US" b="1" dirty="0" smtClean="0"/>
          </a:p>
          <a:p>
            <a:r>
              <a:rPr lang="bg-BG" b="1" dirty="0" smtClean="0"/>
              <a:t>- </a:t>
            </a:r>
            <a:r>
              <a:rPr lang="en-US" b="1" dirty="0" smtClean="0"/>
              <a:t>A Culinary </a:t>
            </a:r>
            <a:r>
              <a:rPr lang="en-US" b="1" dirty="0" smtClean="0"/>
              <a:t>book with Bulgarian and Turkish recipes</a:t>
            </a:r>
            <a:r>
              <a:rPr lang="bg-BG" b="1" dirty="0" smtClean="0"/>
              <a:t>  „</a:t>
            </a:r>
            <a:r>
              <a:rPr lang="en-US" b="1" dirty="0" smtClean="0"/>
              <a:t>What do you put </a:t>
            </a:r>
            <a:r>
              <a:rPr lang="en-US" b="1" dirty="0" smtClean="0"/>
              <a:t>in it </a:t>
            </a:r>
            <a:r>
              <a:rPr lang="en-US" b="1" dirty="0" err="1" smtClean="0"/>
              <a:t>dzhanym</a:t>
            </a:r>
            <a:r>
              <a:rPr lang="bg-BG" b="1" dirty="0" smtClean="0"/>
              <a:t>?“</a:t>
            </a:r>
            <a:endParaRPr lang="en-US"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9929" y="4749800"/>
            <a:ext cx="2041125" cy="136075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8266" y="4749800"/>
            <a:ext cx="2053963" cy="13607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749" y="4749799"/>
            <a:ext cx="2053964" cy="1360751"/>
          </a:xfrm>
          <a:prstGeom prst="rect">
            <a:avLst/>
          </a:prstGeom>
        </p:spPr>
      </p:pic>
    </p:spTree>
    <p:extLst>
      <p:ext uri="{BB962C8B-B14F-4D97-AF65-F5344CB8AC3E}">
        <p14:creationId xmlns:p14="http://schemas.microsoft.com/office/powerpoint/2010/main" val="3512173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sp>
        <p:nvSpPr>
          <p:cNvPr id="6" name="Rectangle 5"/>
          <p:cNvSpPr/>
          <p:nvPr/>
        </p:nvSpPr>
        <p:spPr>
          <a:xfrm>
            <a:off x="762000" y="2209800"/>
            <a:ext cx="7772399" cy="3785652"/>
          </a:xfrm>
          <a:prstGeom prst="rect">
            <a:avLst/>
          </a:prstGeom>
        </p:spPr>
        <p:txBody>
          <a:bodyPr wrap="square">
            <a:spAutoFit/>
          </a:bodyPr>
          <a:lstStyle/>
          <a:p>
            <a:r>
              <a:rPr lang="en-US" sz="2400" b="1" i="1" dirty="0" smtClean="0">
                <a:solidFill>
                  <a:srgbClr val="0070C0"/>
                </a:solidFill>
              </a:rPr>
              <a:t>Plant</a:t>
            </a:r>
            <a:r>
              <a:rPr lang="bg-BG" sz="2400" b="1" i="1" dirty="0" smtClean="0">
                <a:solidFill>
                  <a:srgbClr val="0070C0"/>
                </a:solidFill>
              </a:rPr>
              <a:t> </a:t>
            </a:r>
            <a:r>
              <a:rPr lang="en-US" sz="2400" b="1" i="1" dirty="0" err="1" smtClean="0">
                <a:solidFill>
                  <a:srgbClr val="0070C0"/>
                </a:solidFill>
              </a:rPr>
              <a:t>Kapana</a:t>
            </a:r>
            <a:endParaRPr lang="en-US" sz="2400" i="1" dirty="0">
              <a:solidFill>
                <a:srgbClr val="0070C0"/>
              </a:solidFill>
            </a:endParaRPr>
          </a:p>
          <a:p>
            <a:r>
              <a:rPr lang="en-US" sz="2400" dirty="0" smtClean="0"/>
              <a:t>Plovdiv </a:t>
            </a:r>
            <a:r>
              <a:rPr lang="en-US" sz="2400" dirty="0" smtClean="0"/>
              <a:t>is </a:t>
            </a:r>
            <a:r>
              <a:rPr lang="en-US" sz="2400" dirty="0" smtClean="0"/>
              <a:t>the European </a:t>
            </a:r>
            <a:r>
              <a:rPr lang="en-US" sz="2400" dirty="0" smtClean="0"/>
              <a:t>Capital of culture 2019</a:t>
            </a:r>
            <a:r>
              <a:rPr lang="bg-BG" sz="2400" dirty="0" smtClean="0"/>
              <a:t>. </a:t>
            </a:r>
            <a:r>
              <a:rPr lang="en-US" sz="2400" dirty="0" smtClean="0"/>
              <a:t>Our </a:t>
            </a:r>
            <a:r>
              <a:rPr lang="en-US" sz="2400" dirty="0" smtClean="0"/>
              <a:t>project for </a:t>
            </a:r>
            <a:r>
              <a:rPr lang="en-US" sz="2400" dirty="0" err="1" smtClean="0"/>
              <a:t>Kapana</a:t>
            </a:r>
            <a:r>
              <a:rPr lang="en-US" sz="2400" dirty="0" smtClean="0"/>
              <a:t> is partly financed by Association Plovdiv</a:t>
            </a:r>
            <a:r>
              <a:rPr lang="en-US" sz="2400" dirty="0"/>
              <a:t> </a:t>
            </a:r>
            <a:r>
              <a:rPr lang="bg-BG" sz="2400" dirty="0" smtClean="0"/>
              <a:t>2019</a:t>
            </a:r>
            <a:r>
              <a:rPr lang="bg-BG" sz="2400" dirty="0"/>
              <a:t>.</a:t>
            </a:r>
            <a:endParaRPr lang="en-US" sz="2400" dirty="0"/>
          </a:p>
          <a:p>
            <a:r>
              <a:rPr lang="en-US" sz="2400" dirty="0" smtClean="0"/>
              <a:t>Aim – to show </a:t>
            </a:r>
            <a:r>
              <a:rPr lang="en-US" sz="2400" dirty="0" smtClean="0"/>
              <a:t>how </a:t>
            </a:r>
            <a:r>
              <a:rPr lang="en-US" sz="2400" dirty="0"/>
              <a:t>fast and easy everybody can become an artist while taking care of his own health and growing food on his own</a:t>
            </a:r>
            <a:r>
              <a:rPr lang="en-US" sz="2400" dirty="0" smtClean="0"/>
              <a:t>.</a:t>
            </a:r>
          </a:p>
          <a:p>
            <a:r>
              <a:rPr lang="en-US" sz="2400" dirty="0" smtClean="0"/>
              <a:t>D</a:t>
            </a:r>
            <a:r>
              <a:rPr lang="en-US" sz="2400" dirty="0" smtClean="0"/>
              <a:t>eveloping </a:t>
            </a:r>
            <a:r>
              <a:rPr lang="en-US" sz="2400" dirty="0" smtClean="0"/>
              <a:t>garden skills in urban environment which helps for its aesthetic vision.</a:t>
            </a:r>
            <a:r>
              <a:rPr lang="en-US" sz="2400" dirty="0"/>
              <a:t> </a:t>
            </a:r>
          </a:p>
          <a:p>
            <a:r>
              <a:rPr lang="en-US" sz="2400" dirty="0" smtClean="0"/>
              <a:t>Public </a:t>
            </a:r>
            <a:r>
              <a:rPr lang="en-US" sz="2400" dirty="0" smtClean="0"/>
              <a:t>demonstration of </a:t>
            </a:r>
            <a:r>
              <a:rPr lang="en-US" sz="2400" dirty="0" smtClean="0"/>
              <a:t>different </a:t>
            </a:r>
            <a:r>
              <a:rPr lang="en-US" sz="2400" dirty="0" smtClean="0"/>
              <a:t>ways for growing plants on the balconies, </a:t>
            </a:r>
            <a:r>
              <a:rPr lang="en-US" sz="2400" dirty="0" smtClean="0"/>
              <a:t>roofs </a:t>
            </a:r>
            <a:r>
              <a:rPr lang="en-US" sz="2400" dirty="0" smtClean="0"/>
              <a:t>and </a:t>
            </a:r>
            <a:r>
              <a:rPr lang="en-US" sz="2400" dirty="0" smtClean="0"/>
              <a:t>outer walls. </a:t>
            </a:r>
            <a:endParaRPr lang="en-US" sz="2400" dirty="0"/>
          </a:p>
        </p:txBody>
      </p:sp>
    </p:spTree>
    <p:extLst>
      <p:ext uri="{BB962C8B-B14F-4D97-AF65-F5344CB8AC3E}">
        <p14:creationId xmlns:p14="http://schemas.microsoft.com/office/powerpoint/2010/main" val="1165490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sp>
        <p:nvSpPr>
          <p:cNvPr id="6" name="Rectangle 5"/>
          <p:cNvSpPr/>
          <p:nvPr/>
        </p:nvSpPr>
        <p:spPr>
          <a:xfrm>
            <a:off x="685800" y="1733055"/>
            <a:ext cx="7347012" cy="2308324"/>
          </a:xfrm>
          <a:prstGeom prst="rect">
            <a:avLst/>
          </a:prstGeom>
        </p:spPr>
        <p:txBody>
          <a:bodyPr wrap="square">
            <a:spAutoFit/>
          </a:bodyPr>
          <a:lstStyle/>
          <a:p>
            <a:r>
              <a:rPr lang="en-US" b="1" i="1" dirty="0" smtClean="0"/>
              <a:t>Expected results</a:t>
            </a:r>
            <a:r>
              <a:rPr lang="bg-BG" b="1" i="1" dirty="0" smtClean="0"/>
              <a:t>:</a:t>
            </a:r>
            <a:endParaRPr lang="en-US" b="1" i="1" dirty="0"/>
          </a:p>
          <a:p>
            <a:endParaRPr lang="bg-BG" i="1" dirty="0" smtClean="0"/>
          </a:p>
          <a:p>
            <a:r>
              <a:rPr lang="en-US" b="1" dirty="0"/>
              <a:t>5</a:t>
            </a:r>
            <a:r>
              <a:rPr lang="en-US" b="1" dirty="0" smtClean="0"/>
              <a:t> </a:t>
            </a:r>
            <a:r>
              <a:rPr lang="en-US" b="1" dirty="0" smtClean="0"/>
              <a:t>created urban gardens;</a:t>
            </a:r>
            <a:endParaRPr lang="en-US" b="1" dirty="0"/>
          </a:p>
          <a:p>
            <a:r>
              <a:rPr lang="en-US" b="1" dirty="0" smtClean="0"/>
              <a:t>20 </a:t>
            </a:r>
            <a:r>
              <a:rPr lang="en-US" b="1" dirty="0" smtClean="0"/>
              <a:t>received projects for urban gardens from </a:t>
            </a:r>
            <a:r>
              <a:rPr lang="en-US" b="1" dirty="0" smtClean="0"/>
              <a:t>people of the </a:t>
            </a:r>
            <a:r>
              <a:rPr lang="en-US" b="1" dirty="0" err="1" smtClean="0"/>
              <a:t>neighbourhood</a:t>
            </a:r>
            <a:r>
              <a:rPr lang="en-US" b="1" dirty="0" smtClean="0"/>
              <a:t>;</a:t>
            </a:r>
            <a:endParaRPr lang="en-US" b="1" dirty="0"/>
          </a:p>
          <a:p>
            <a:r>
              <a:rPr lang="en-US" b="1" dirty="0" smtClean="0"/>
              <a:t>Created conditions for </a:t>
            </a:r>
            <a:r>
              <a:rPr lang="en-US" b="1" dirty="0" smtClean="0"/>
              <a:t>further </a:t>
            </a:r>
            <a:r>
              <a:rPr lang="en-US" b="1" dirty="0" err="1" smtClean="0"/>
              <a:t>realising</a:t>
            </a:r>
            <a:r>
              <a:rPr lang="en-US" b="1" dirty="0" smtClean="0"/>
              <a:t> </a:t>
            </a:r>
            <a:r>
              <a:rPr lang="en-US" b="1" dirty="0" smtClean="0"/>
              <a:t>projects for urban gardening in citizen`s homes and whole spaces in </a:t>
            </a:r>
            <a:r>
              <a:rPr lang="en-US" b="1" dirty="0" err="1" smtClean="0"/>
              <a:t>Kapana</a:t>
            </a:r>
            <a:r>
              <a:rPr lang="en-US" b="1" dirty="0" smtClean="0"/>
              <a:t>. </a:t>
            </a:r>
            <a:endParaRPr lang="en-US" b="1" dirty="0"/>
          </a:p>
          <a:p>
            <a:r>
              <a:rPr lang="en-US" b="1" dirty="0" smtClean="0"/>
              <a:t>200 citizens and residents included as spectators and followers of the idea;</a:t>
            </a:r>
            <a:endParaRPr lang="en-US" b="1" dirty="0"/>
          </a:p>
          <a:p>
            <a:r>
              <a:rPr lang="en-US" b="1" dirty="0" smtClean="0"/>
              <a:t>Developing of a new art industry in </a:t>
            </a:r>
            <a:r>
              <a:rPr lang="en-US" b="1" dirty="0" err="1" smtClean="0"/>
              <a:t>Kapana</a:t>
            </a:r>
            <a:r>
              <a:rPr lang="en-US" b="1" dirty="0" smtClean="0"/>
              <a:t>; </a:t>
            </a:r>
            <a:endParaRPr lang="en-US"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318378"/>
            <a:ext cx="2736427" cy="170142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2990" y="4318378"/>
            <a:ext cx="2570610" cy="17014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015" y="4318378"/>
            <a:ext cx="2816777" cy="1701422"/>
          </a:xfrm>
          <a:prstGeom prst="rect">
            <a:avLst/>
          </a:prstGeom>
        </p:spPr>
      </p:pic>
    </p:spTree>
    <p:extLst>
      <p:ext uri="{BB962C8B-B14F-4D97-AF65-F5344CB8AC3E}">
        <p14:creationId xmlns:p14="http://schemas.microsoft.com/office/powerpoint/2010/main" val="2011529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529" y="1163224"/>
            <a:ext cx="2819400" cy="6742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08" y="1163224"/>
            <a:ext cx="1803496" cy="674204"/>
          </a:xfrm>
          <a:prstGeom prst="rect">
            <a:avLst/>
          </a:prstGeom>
        </p:spPr>
      </p:pic>
      <p:sp>
        <p:nvSpPr>
          <p:cNvPr id="6" name="Rectangle 5"/>
          <p:cNvSpPr/>
          <p:nvPr/>
        </p:nvSpPr>
        <p:spPr>
          <a:xfrm>
            <a:off x="762000" y="1866003"/>
            <a:ext cx="7347012" cy="4401205"/>
          </a:xfrm>
          <a:prstGeom prst="rect">
            <a:avLst/>
          </a:prstGeom>
        </p:spPr>
        <p:txBody>
          <a:bodyPr wrap="square">
            <a:spAutoFit/>
          </a:bodyPr>
          <a:lstStyle/>
          <a:p>
            <a:r>
              <a:rPr lang="en-US" b="1" i="1" dirty="0" smtClean="0">
                <a:solidFill>
                  <a:srgbClr val="0070C0"/>
                </a:solidFill>
              </a:rPr>
              <a:t>What </a:t>
            </a:r>
            <a:r>
              <a:rPr lang="en-US" b="1" i="1" dirty="0" smtClean="0">
                <a:solidFill>
                  <a:srgbClr val="0070C0"/>
                </a:solidFill>
              </a:rPr>
              <a:t>do we plan?</a:t>
            </a:r>
            <a:endParaRPr lang="en-US" b="1" i="1" dirty="0">
              <a:solidFill>
                <a:srgbClr val="0070C0"/>
              </a:solidFill>
            </a:endParaRPr>
          </a:p>
          <a:p>
            <a:endParaRPr lang="en-US" dirty="0" smtClean="0"/>
          </a:p>
          <a:p>
            <a:r>
              <a:rPr lang="en-US" dirty="0" smtClean="0"/>
              <a:t>New initiatives related to health and body activity.</a:t>
            </a:r>
            <a:r>
              <a:rPr lang="bg-BG" dirty="0" smtClean="0"/>
              <a:t> </a:t>
            </a:r>
            <a:endParaRPr lang="en-US" dirty="0"/>
          </a:p>
          <a:p>
            <a:r>
              <a:rPr lang="en-US" dirty="0" smtClean="0"/>
              <a:t>We would like </a:t>
            </a:r>
            <a:r>
              <a:rPr lang="en-US" dirty="0" smtClean="0"/>
              <a:t>“</a:t>
            </a:r>
            <a:r>
              <a:rPr lang="en-US" dirty="0" smtClean="0"/>
              <a:t>Bulgaria plays” to have issues in other cities every year.</a:t>
            </a:r>
            <a:endParaRPr lang="en-US" dirty="0"/>
          </a:p>
          <a:p>
            <a:r>
              <a:rPr lang="en-US" dirty="0" smtClean="0"/>
              <a:t>We would like to work with children and youths for creating skills of healthy eating.</a:t>
            </a:r>
            <a:endParaRPr lang="en-US" dirty="0"/>
          </a:p>
          <a:p>
            <a:r>
              <a:rPr lang="en-US" dirty="0" smtClean="0"/>
              <a:t>We </a:t>
            </a:r>
            <a:r>
              <a:rPr lang="en-US" dirty="0" smtClean="0"/>
              <a:t>are working on a project to </a:t>
            </a:r>
            <a:r>
              <a:rPr lang="en-US" dirty="0" smtClean="0"/>
              <a:t>work with families and to </a:t>
            </a:r>
            <a:r>
              <a:rPr lang="en-US" dirty="0" smtClean="0"/>
              <a:t>teach </a:t>
            </a:r>
            <a:r>
              <a:rPr lang="en-US" dirty="0" smtClean="0"/>
              <a:t>them not to throw out food – to plan how much food to buy, what food, how to keep it fresh, how to cook it right and recycle after it. </a:t>
            </a:r>
            <a:endParaRPr lang="en-US" dirty="0"/>
          </a:p>
          <a:p>
            <a:r>
              <a:rPr lang="en-US" dirty="0" smtClean="0"/>
              <a:t>We </a:t>
            </a:r>
            <a:r>
              <a:rPr lang="en-US" dirty="0" smtClean="0"/>
              <a:t>start </a:t>
            </a:r>
            <a:r>
              <a:rPr lang="en-US" dirty="0" smtClean="0"/>
              <a:t>initiatives for preventing children`s spine curvature </a:t>
            </a:r>
            <a:r>
              <a:rPr lang="en-US" dirty="0" smtClean="0"/>
              <a:t>disorder. </a:t>
            </a:r>
            <a:endParaRPr lang="en-US" dirty="0"/>
          </a:p>
          <a:p>
            <a:r>
              <a:rPr lang="en-US" dirty="0" smtClean="0"/>
              <a:t>We would like to work on a project for bicycle tours in Black sea area</a:t>
            </a:r>
            <a:r>
              <a:rPr lang="en-US" dirty="0"/>
              <a:t> </a:t>
            </a:r>
            <a:r>
              <a:rPr lang="en-US" dirty="0" smtClean="0"/>
              <a:t>– we want to be financed by Black Sea partnership </a:t>
            </a:r>
            <a:r>
              <a:rPr lang="en-US" dirty="0" err="1" smtClean="0"/>
              <a:t>programme</a:t>
            </a:r>
            <a:r>
              <a:rPr lang="en-US" dirty="0" smtClean="0"/>
              <a:t>.</a:t>
            </a:r>
            <a:endParaRPr lang="en-US" dirty="0"/>
          </a:p>
          <a:p>
            <a:r>
              <a:rPr lang="en-US" dirty="0" smtClean="0"/>
              <a:t>We would like to create </a:t>
            </a:r>
            <a:r>
              <a:rPr lang="en-US" dirty="0" smtClean="0"/>
              <a:t>a Bio </a:t>
            </a:r>
            <a:r>
              <a:rPr lang="en-US" dirty="0" smtClean="0"/>
              <a:t>nest – social enterprise, where women over 50 years, </a:t>
            </a:r>
            <a:r>
              <a:rPr lang="en-US" dirty="0" smtClean="0"/>
              <a:t>unemployed, will </a:t>
            </a:r>
            <a:r>
              <a:rPr lang="en-US" dirty="0" smtClean="0"/>
              <a:t>work </a:t>
            </a:r>
            <a:r>
              <a:rPr lang="en-US" dirty="0" smtClean="0"/>
              <a:t>temporarily </a:t>
            </a:r>
            <a:r>
              <a:rPr lang="en-US" dirty="0" smtClean="0"/>
              <a:t>until they find a </a:t>
            </a:r>
            <a:r>
              <a:rPr lang="en-US" dirty="0" smtClean="0"/>
              <a:t>job. </a:t>
            </a:r>
            <a:endParaRPr lang="en-US" dirty="0"/>
          </a:p>
          <a:p>
            <a:r>
              <a:rPr lang="bg-BG" sz="1400" dirty="0"/>
              <a:t> </a:t>
            </a:r>
            <a:endParaRPr lang="en-US" sz="1400" dirty="0"/>
          </a:p>
          <a:p>
            <a:r>
              <a:rPr lang="bg-BG" sz="1400" dirty="0"/>
              <a:t> </a:t>
            </a:r>
            <a:endParaRPr lang="en-US" sz="1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5923971"/>
            <a:ext cx="2118804" cy="686474"/>
          </a:xfrm>
          <a:prstGeom prst="rect">
            <a:avLst/>
          </a:prstGeom>
        </p:spPr>
      </p:pic>
    </p:spTree>
    <p:extLst>
      <p:ext uri="{BB962C8B-B14F-4D97-AF65-F5344CB8AC3E}">
        <p14:creationId xmlns:p14="http://schemas.microsoft.com/office/powerpoint/2010/main" val="55841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553</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Kristiana Kazandzhieva</cp:lastModifiedBy>
  <cp:revision>31</cp:revision>
  <dcterms:created xsi:type="dcterms:W3CDTF">2017-03-27T10:33:36Z</dcterms:created>
  <dcterms:modified xsi:type="dcterms:W3CDTF">2017-03-28T10:05:34Z</dcterms:modified>
</cp:coreProperties>
</file>