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7" r:id="rId12"/>
    <p:sldId id="277" r:id="rId13"/>
    <p:sldId id="258" r:id="rId14"/>
    <p:sldId id="281" r:id="rId15"/>
    <p:sldId id="269" r:id="rId16"/>
    <p:sldId id="271" r:id="rId17"/>
    <p:sldId id="270" r:id="rId18"/>
    <p:sldId id="278" r:id="rId19"/>
    <p:sldId id="279" r:id="rId20"/>
    <p:sldId id="280" r:id="rId21"/>
    <p:sldId id="275" r:id="rId22"/>
    <p:sldId id="276" r:id="rId23"/>
    <p:sldId id="282" r:id="rId2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>
        <p:scale>
          <a:sx n="75" d="100"/>
          <a:sy n="75" d="100"/>
        </p:scale>
        <p:origin x="-360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a-ES" smtClean="0"/>
              <a:t>Igualada and Twinnings cities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31994-005F-43CC-8A49-545A2D0CB8E7}" type="datetimeFigureOut">
              <a:rPr lang="ca-ES" smtClean="0"/>
              <a:t>17/08/2015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81D61-F6AA-4BDA-835F-94BDEFC7ACDD}" type="slidenum">
              <a:rPr lang="ca-ES" smtClean="0"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a-ES" smtClean="0"/>
              <a:t>Igualada and Twinnings cities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F7A9-E4A3-40A1-997B-9143BB2BDD3A}" type="datetimeFigureOut">
              <a:rPr lang="ca-ES" smtClean="0"/>
              <a:pPr/>
              <a:t>17/08/2015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BE895-9682-4D8C-94E7-57B6743D3DB8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BE895-9682-4D8C-94E7-57B6743D3DB8}" type="slidenum">
              <a:rPr lang="ca-ES" smtClean="0"/>
              <a:pPr/>
              <a:t>1</a:t>
            </a:fld>
            <a:endParaRPr lang="ca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Igualada and Twinnings cities</a:t>
            </a:r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E691-E1C6-41AD-AB99-42C888DACD70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Igualada and Twinnings cities</a:t>
            </a:r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 smtClean="0"/>
          </a:p>
          <a:p>
            <a:pPr>
              <a:buNone/>
            </a:pPr>
            <a:r>
              <a:rPr lang="ca-ES" dirty="0" smtClean="0"/>
              <a:t>  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E691-E1C6-41AD-AB99-42C888DACD70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Igualada and Twinnings cities</a:t>
            </a:r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E691-E1C6-41AD-AB99-42C888DACD70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Igualada and Twinnings cities</a:t>
            </a:r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Encuentros de entidades culturales de ambas ciudades : </a:t>
            </a:r>
          </a:p>
          <a:p>
            <a:pPr>
              <a:buFont typeface="Arial" pitchFamily="34" charset="0"/>
              <a:buChar char="•"/>
            </a:pPr>
            <a:r>
              <a:rPr lang="es-ES" baseline="0" noProof="0" dirty="0" smtClean="0"/>
              <a:t> E</a:t>
            </a:r>
            <a:r>
              <a:rPr lang="es-ES" noProof="0" dirty="0" smtClean="0"/>
              <a:t>spectáculos de danza,</a:t>
            </a:r>
            <a:r>
              <a:rPr lang="es-ES" baseline="0" noProof="0" dirty="0" smtClean="0"/>
              <a:t> f</a:t>
            </a:r>
            <a:r>
              <a:rPr lang="es-ES" noProof="0" dirty="0" smtClean="0"/>
              <a:t>olclóricos, exposiciones, </a:t>
            </a:r>
            <a:r>
              <a:rPr lang="es-ES" noProof="0" dirty="0" err="1" smtClean="0"/>
              <a:t>etc</a:t>
            </a:r>
            <a:r>
              <a:rPr lang="es-ES" noProof="0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es-ES" noProof="0" dirty="0" smtClean="0"/>
              <a:t> Reuniones de trabajo entre organizaciones</a:t>
            </a:r>
            <a:r>
              <a:rPr lang="es-ES" baseline="0" noProof="0" dirty="0" smtClean="0"/>
              <a:t> del sector económico para posibles intercambios comerciales y empresariales: Unión de Empresarios, Camera de Comercio, empresas importantes locales de diferentes sectores.</a:t>
            </a:r>
          </a:p>
          <a:p>
            <a:r>
              <a:rPr lang="es-ES" noProof="0" dirty="0" smtClean="0"/>
              <a:t>Conferencias sobre diferentes aspectos</a:t>
            </a:r>
            <a:r>
              <a:rPr lang="es-ES" baseline="0" noProof="0" dirty="0" smtClean="0"/>
              <a:t> de servicios públicos y sus posibles soluciones:</a:t>
            </a:r>
          </a:p>
          <a:p>
            <a:pPr>
              <a:buFont typeface="Arial" pitchFamily="34" charset="0"/>
              <a:buChar char="•"/>
            </a:pPr>
            <a:r>
              <a:rPr lang="es-ES" baseline="0" noProof="0" dirty="0" smtClean="0"/>
              <a:t> Recogida selectiva de residuos</a:t>
            </a:r>
          </a:p>
          <a:p>
            <a:pPr>
              <a:buFont typeface="Arial" pitchFamily="34" charset="0"/>
              <a:buChar char="•"/>
            </a:pPr>
            <a:r>
              <a:rPr lang="es-ES" baseline="0" noProof="0" dirty="0" smtClean="0"/>
              <a:t> Depuradoras y tratamientos de aguas</a:t>
            </a:r>
          </a:p>
          <a:p>
            <a:pPr>
              <a:buFont typeface="Arial" pitchFamily="34" charset="0"/>
              <a:buChar char="•"/>
            </a:pPr>
            <a:r>
              <a:rPr lang="es-ES" baseline="0" noProof="0" dirty="0" smtClean="0"/>
              <a:t> Red comercial entre ciudades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E691-E1C6-41AD-AB99-42C888DACD70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Igualada and Twinnings cities</a:t>
            </a:r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E691-E1C6-41AD-AB99-42C888DACD70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Igualada and Twinnings cities</a:t>
            </a:r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omune.lecco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m-guimaraes.p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ksakovo.info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es-ES" sz="7000" b="1" dirty="0" smtClean="0"/>
              <a:t>IGUALADA</a:t>
            </a:r>
            <a:endParaRPr lang="es-ES" sz="7000" b="1" dirty="0"/>
          </a:p>
        </p:txBody>
      </p:sp>
      <p:pic>
        <p:nvPicPr>
          <p:cNvPr id="6" name="Picture 2" descr="U:\URBACT\Esdeveniments\externs Àngels\URBACT training seminar\calfont.JPG"/>
          <p:cNvPicPr>
            <a:picLocks noChangeAspect="1" noChangeArrowheads="1"/>
          </p:cNvPicPr>
          <p:nvPr/>
        </p:nvPicPr>
        <p:blipFill>
          <a:blip r:embed="rId3" cstate="print"/>
          <a:srcRect t="2306" b="20975"/>
          <a:stretch>
            <a:fillRect/>
          </a:stretch>
        </p:blipFill>
        <p:spPr bwMode="auto">
          <a:xfrm>
            <a:off x="0" y="1628800"/>
            <a:ext cx="9144000" cy="4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Urban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Running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Night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Show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Night race through the streets of Igualada.</a:t>
            </a:r>
          </a:p>
          <a:p>
            <a:pPr marL="0" indent="0">
              <a:buNone/>
            </a:pPr>
            <a:r>
              <a:rPr lang="en-GB" dirty="0" smtClean="0"/>
              <a:t>The race is complemented with other activities to attract visitors to Igualada such the Shopping Night and concerts.</a:t>
            </a:r>
            <a:endParaRPr lang="en-GB" dirty="0"/>
          </a:p>
        </p:txBody>
      </p:sp>
      <p:pic>
        <p:nvPicPr>
          <p:cNvPr id="6" name="5 Imagen" descr="iurn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3258067" cy="2160240"/>
          </a:xfrm>
          <a:prstGeom prst="rect">
            <a:avLst/>
          </a:prstGeom>
        </p:spPr>
      </p:pic>
      <p:pic>
        <p:nvPicPr>
          <p:cNvPr id="7" name="6 Imagen" descr="sho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5" y="4077072"/>
            <a:ext cx="2896411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REC.0 Experimental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Stores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Retail event that </a:t>
            </a:r>
            <a:r>
              <a:rPr lang="en-US" sz="3000" dirty="0"/>
              <a:t>o</a:t>
            </a:r>
            <a:r>
              <a:rPr lang="en-US" sz="3000" dirty="0" smtClean="0"/>
              <a:t>ver 4 days twice a year, tanneries are transformed into pop-up stores where international brands, local brands and designers offer their products with special offers. Complemented with culture</a:t>
            </a:r>
            <a:r>
              <a:rPr lang="en-US" sz="3000" dirty="0"/>
              <a:t>, </a:t>
            </a:r>
            <a:r>
              <a:rPr lang="en-US" sz="3000" dirty="0" smtClean="0"/>
              <a:t>music and gastronomy offer.</a:t>
            </a:r>
          </a:p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117,000 visitors </a:t>
            </a:r>
            <a:r>
              <a:rPr lang="en-US" sz="3000" dirty="0" smtClean="0"/>
              <a:t>and a t</a:t>
            </a:r>
            <a:r>
              <a:rPr lang="es-ES" sz="3000" dirty="0" err="1" smtClean="0"/>
              <a:t>urnover</a:t>
            </a:r>
            <a:r>
              <a:rPr lang="es-ES" sz="3000" dirty="0" smtClean="0"/>
              <a:t> </a:t>
            </a:r>
            <a:r>
              <a:rPr lang="es-ES" sz="3000" dirty="0"/>
              <a:t>of </a:t>
            </a:r>
            <a:r>
              <a:rPr lang="es-ES" sz="3000" b="1" dirty="0"/>
              <a:t>7.5 </a:t>
            </a:r>
            <a:r>
              <a:rPr lang="es-ES" sz="3000" b="1" dirty="0" smtClean="0"/>
              <a:t>M</a:t>
            </a:r>
            <a:r>
              <a:rPr lang="en-US" sz="3000" dirty="0" smtClean="0"/>
              <a:t> </a:t>
            </a:r>
            <a:r>
              <a:rPr lang="es-ES" sz="3000" b="1" dirty="0" smtClean="0"/>
              <a:t>€ </a:t>
            </a:r>
            <a:r>
              <a:rPr lang="es-ES" sz="3000" dirty="0" smtClean="0"/>
              <a:t>in 2014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4" name="3 Imagen" descr="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437112"/>
            <a:ext cx="3246262" cy="2160240"/>
          </a:xfrm>
          <a:prstGeom prst="rect">
            <a:avLst/>
          </a:prstGeom>
        </p:spPr>
      </p:pic>
      <p:pic>
        <p:nvPicPr>
          <p:cNvPr id="5" name="4 Imagen" descr="re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437112"/>
            <a:ext cx="3246264" cy="21602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TWINNINGS CITIES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err="1" smtClean="0"/>
              <a:t>Igualada</a:t>
            </a:r>
            <a:r>
              <a:rPr lang="en-US" sz="3000" dirty="0" smtClean="0"/>
              <a:t> </a:t>
            </a:r>
            <a:r>
              <a:rPr lang="en-US" sz="3000" dirty="0" smtClean="0"/>
              <a:t>enjoys </a:t>
            </a:r>
            <a:r>
              <a:rPr lang="en-US" sz="3000" dirty="0" smtClean="0"/>
              <a:t>two types of twinning </a:t>
            </a:r>
            <a:r>
              <a:rPr lang="en-US" sz="3000" dirty="0" smtClean="0"/>
              <a:t>: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Twinning of Cooperation (North-South) </a:t>
            </a:r>
            <a:r>
              <a:rPr lang="en-US" sz="3000" dirty="0" smtClean="0"/>
              <a:t>with </a:t>
            </a:r>
            <a:r>
              <a:rPr lang="en-US" sz="3000" dirty="0" smtClean="0"/>
              <a:t>a focus on solidarity among municipalities of industrialized countries and Third World countries. </a:t>
            </a:r>
            <a:r>
              <a:rPr lang="en-US" sz="3000" dirty="0" err="1" smtClean="0"/>
              <a:t>Igualada</a:t>
            </a:r>
            <a:r>
              <a:rPr lang="en-US" sz="3000" dirty="0" smtClean="0"/>
              <a:t> </a:t>
            </a:r>
            <a:r>
              <a:rPr lang="en-US" sz="3000" dirty="0" smtClean="0"/>
              <a:t>is twinned with:</a:t>
            </a:r>
            <a:endParaRPr lang="en-US" sz="3000" dirty="0" smtClean="0"/>
          </a:p>
          <a:p>
            <a:pPr lvl="1">
              <a:buFontTx/>
              <a:buChar char="-"/>
            </a:pPr>
            <a:r>
              <a:rPr lang="en-US" sz="2600" dirty="0" smtClean="0"/>
              <a:t>Nueva Esperanza (El Salvador)</a:t>
            </a:r>
          </a:p>
          <a:p>
            <a:pPr lvl="1">
              <a:buFontTx/>
              <a:buChar char="-"/>
            </a:pPr>
            <a:r>
              <a:rPr lang="en-US" sz="2600" dirty="0" err="1" smtClean="0"/>
              <a:t>Mahbes</a:t>
            </a:r>
            <a:r>
              <a:rPr lang="en-US" sz="2600" dirty="0" smtClean="0"/>
              <a:t>, Sahrawi refugee camp (</a:t>
            </a:r>
            <a:r>
              <a:rPr lang="en-US" sz="2600" dirty="0" err="1" smtClean="0"/>
              <a:t>Tindouf</a:t>
            </a:r>
            <a:r>
              <a:rPr lang="en-US" sz="2600" dirty="0" smtClean="0"/>
              <a:t>)</a:t>
            </a:r>
          </a:p>
          <a:p>
            <a:pPr lvl="1">
              <a:buFontTx/>
              <a:buChar char="-"/>
            </a:pPr>
            <a:r>
              <a:rPr lang="en-US" sz="2600" dirty="0" err="1" smtClean="0"/>
              <a:t>Trávnik</a:t>
            </a:r>
            <a:r>
              <a:rPr lang="en-US" sz="2600" dirty="0" smtClean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Bòsnia</a:t>
            </a:r>
            <a:r>
              <a:rPr lang="en-US" sz="2600" dirty="0" smtClean="0"/>
              <a:t>)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Europeans twinning</a:t>
            </a:r>
            <a:r>
              <a:rPr lang="en-US" sz="3000" b="1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3000" dirty="0" smtClean="0"/>
              <a:t> between EU cities and in the context of the integration process.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EUROPEANS 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TWINNINGS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 European twinned cities:</a:t>
            </a:r>
          </a:p>
          <a:p>
            <a:pPr>
              <a:buFontTx/>
              <a:buChar char="-"/>
            </a:pPr>
            <a:r>
              <a:rPr lang="en-US" dirty="0" smtClean="0"/>
              <a:t>Lecco (Italy)</a:t>
            </a:r>
          </a:p>
          <a:p>
            <a:pPr>
              <a:buFontTx/>
              <a:buChar char="-"/>
            </a:pPr>
            <a:r>
              <a:rPr lang="en-US" dirty="0" err="1" smtClean="0"/>
              <a:t>Aksakovo</a:t>
            </a:r>
            <a:r>
              <a:rPr lang="en-US" dirty="0" smtClean="0"/>
              <a:t> (</a:t>
            </a:r>
            <a:r>
              <a:rPr lang="en-US" dirty="0" err="1" smtClean="0"/>
              <a:t>Bulgary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Guimaraes</a:t>
            </a:r>
            <a:r>
              <a:rPr lang="en-US" dirty="0" smtClean="0"/>
              <a:t> (Portugal)</a:t>
            </a:r>
          </a:p>
          <a:p>
            <a:pPr>
              <a:buNone/>
            </a:pPr>
            <a:endParaRPr lang="en-US" dirty="0" smtClean="0"/>
          </a:p>
          <a:p>
            <a:pPr marL="93663" indent="-93663">
              <a:buNone/>
            </a:pPr>
            <a:r>
              <a:rPr lang="en-US" dirty="0" smtClean="0"/>
              <a:t>Twinning aims at encouraging the cooperation, cultural and economic relations among cities.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GOALS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472608"/>
          </a:xfrm>
        </p:spPr>
        <p:txBody>
          <a:bodyPr>
            <a:normAutofit/>
          </a:bodyPr>
          <a:lstStyle/>
          <a:p>
            <a:r>
              <a:rPr lang="en-US" dirty="0" smtClean="0"/>
              <a:t>The goals are</a:t>
            </a:r>
            <a:r>
              <a:rPr lang="en-US" dirty="0" smtClean="0"/>
              <a:t>:  </a:t>
            </a:r>
          </a:p>
          <a:p>
            <a:pPr lvl="1"/>
            <a:r>
              <a:rPr lang="en-US" sz="3200" dirty="0" smtClean="0"/>
              <a:t>Defending the importance of the relations between cities.</a:t>
            </a:r>
            <a:endParaRPr lang="en-US" sz="3200" dirty="0" smtClean="0"/>
          </a:p>
          <a:p>
            <a:pPr lvl="1"/>
            <a:r>
              <a:rPr lang="en-US" sz="3200" dirty="0" smtClean="0"/>
              <a:t>Make known our culture.</a:t>
            </a:r>
          </a:p>
          <a:p>
            <a:pPr lvl="1"/>
            <a:r>
              <a:rPr lang="en-US" sz="3200" dirty="0" smtClean="0"/>
              <a:t>Keep exchanges.</a:t>
            </a:r>
          </a:p>
          <a:p>
            <a:pPr lvl="1"/>
            <a:r>
              <a:rPr lang="en-US" sz="3200" dirty="0" smtClean="0"/>
              <a:t>Utilize new technologies to improve and deepen relations between the citizens of Europe.</a:t>
            </a:r>
          </a:p>
          <a:p>
            <a:pPr lvl="1"/>
            <a:r>
              <a:rPr lang="en-US" sz="3200" dirty="0" smtClean="0"/>
              <a:t>Strengthening relations with twin cities.</a:t>
            </a:r>
            <a:endParaRPr lang="en-US" sz="3200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Lecco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-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Italy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69979"/>
          </a:xfrm>
        </p:spPr>
        <p:txBody>
          <a:bodyPr/>
          <a:lstStyle/>
          <a:p>
            <a:r>
              <a:rPr lang="en-US" sz="2800" dirty="0" smtClean="0"/>
              <a:t>Municipality of the region of Lombardy, north of Italy, on the shores of Lake Como.</a:t>
            </a:r>
            <a:endParaRPr lang="en-GB" sz="2800" dirty="0" smtClean="0"/>
          </a:p>
          <a:p>
            <a:r>
              <a:rPr lang="en-GB" sz="2800" dirty="0" smtClean="0"/>
              <a:t>48,000 inhabitants</a:t>
            </a:r>
          </a:p>
          <a:p>
            <a:r>
              <a:rPr lang="en-US" sz="2800" dirty="0" smtClean="0"/>
              <a:t>Twinned with </a:t>
            </a:r>
            <a:r>
              <a:rPr lang="en-US" sz="2800" dirty="0" err="1" smtClean="0"/>
              <a:t>Igualada</a:t>
            </a:r>
            <a:r>
              <a:rPr lang="en-US" sz="2800" dirty="0" smtClean="0"/>
              <a:t> since </a:t>
            </a:r>
            <a:r>
              <a:rPr lang="en-US" sz="2800" b="1" dirty="0" smtClean="0"/>
              <a:t>September 23, 1990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s-ES" sz="2800" u="sng" dirty="0" smtClean="0">
                <a:hlinkClick r:id="rId2"/>
              </a:rPr>
              <a:t>www.comune.lecco.it</a:t>
            </a:r>
            <a:endParaRPr lang="en-GB" sz="28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Lecc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4062" y="3933056"/>
            <a:ext cx="3899926" cy="2924944"/>
          </a:xfrm>
          <a:prstGeom prst="rect">
            <a:avLst/>
          </a:prstGeom>
        </p:spPr>
      </p:pic>
      <p:pic>
        <p:nvPicPr>
          <p:cNvPr id="6" name="Picture 4" descr="http://www.doziosystem.it/immagini/cartina_ital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184" y="3905656"/>
            <a:ext cx="2627784" cy="2907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Guimaraes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Portugal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908720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Located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North of Portugal</a:t>
            </a:r>
            <a:r>
              <a:rPr lang="en-US" sz="2800" dirty="0" smtClean="0"/>
              <a:t>, in the district of Braga, in the historical and cultural province of Minho.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162,000 inhabitants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Twinned with </a:t>
            </a:r>
            <a:r>
              <a:rPr lang="en-US" sz="2800" dirty="0" err="1" smtClean="0"/>
              <a:t>Igualada</a:t>
            </a:r>
            <a:r>
              <a:rPr lang="en-US" sz="2800" dirty="0" smtClean="0"/>
              <a:t> since </a:t>
            </a:r>
            <a:r>
              <a:rPr lang="en-US" sz="2800" b="1" dirty="0" smtClean="0"/>
              <a:t>June 24, 1995.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a-ES" sz="2800" dirty="0" err="1" smtClean="0">
                <a:hlinkClick r:id="rId2"/>
              </a:rPr>
              <a:t>www.cm-guimaraes.pt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Guimara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5905" y="4653136"/>
            <a:ext cx="3328096" cy="2204864"/>
          </a:xfrm>
          <a:prstGeom prst="rect">
            <a:avLst/>
          </a:prstGeom>
        </p:spPr>
      </p:pic>
      <p:pic>
        <p:nvPicPr>
          <p:cNvPr id="7" name="Imatge 6" descr="https://upload.wikimedia.org/wikipedia/commons/thumb/8/8c/LocalGuimaraes.svg/147px-LocalGuimara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1944216" cy="284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5" descr="http://www.vvww.net/images/guimara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8999"/>
            <a:ext cx="3561571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Aksakovo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Bulgary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980728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 smtClean="0"/>
              <a:t>L</a:t>
            </a:r>
            <a:r>
              <a:rPr lang="en-GB" sz="3000" dirty="0" err="1" smtClean="0"/>
              <a:t>ocated</a:t>
            </a:r>
            <a:r>
              <a:rPr lang="en-GB" sz="3000" dirty="0" smtClean="0"/>
              <a:t> in the North East of </a:t>
            </a:r>
            <a:r>
              <a:rPr lang="en-GB" sz="3000" dirty="0" err="1" smtClean="0"/>
              <a:t>Bulgary</a:t>
            </a:r>
            <a:r>
              <a:rPr lang="en-GB" sz="3000" dirty="0" smtClean="0"/>
              <a:t>, in Varna Province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20,000</a:t>
            </a:r>
            <a:r>
              <a:rPr kumimoji="0" lang="en-GB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inhabitants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 smtClean="0"/>
              <a:t>Twinned with </a:t>
            </a:r>
            <a:r>
              <a:rPr lang="en-US" sz="3000" dirty="0" err="1" smtClean="0"/>
              <a:t>Igualada</a:t>
            </a:r>
            <a:r>
              <a:rPr lang="en-US" sz="3000" dirty="0" smtClean="0"/>
              <a:t> since </a:t>
            </a:r>
            <a:r>
              <a:rPr lang="en-GB" sz="3000" b="1" dirty="0" smtClean="0"/>
              <a:t>26 de </a:t>
            </a:r>
            <a:r>
              <a:rPr lang="en-GB" sz="3000" b="1" dirty="0" err="1" smtClean="0"/>
              <a:t>Septiembre</a:t>
            </a:r>
            <a:r>
              <a:rPr lang="en-GB" sz="3000" b="1" dirty="0" smtClean="0"/>
              <a:t> de 2009.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000" b="1" dirty="0" smtClean="0"/>
              <a:t> </a:t>
            </a:r>
            <a:r>
              <a:rPr lang="en-GB" sz="3000" dirty="0" smtClean="0">
                <a:hlinkClick r:id="rId2"/>
              </a:rPr>
              <a:t>www.aksakovo.info.bg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Agrupa 6"/>
          <p:cNvGrpSpPr/>
          <p:nvPr/>
        </p:nvGrpSpPr>
        <p:grpSpPr>
          <a:xfrm>
            <a:off x="395537" y="5085184"/>
            <a:ext cx="3384375" cy="1504951"/>
            <a:chOff x="395536" y="3212976"/>
            <a:chExt cx="3384375" cy="1504951"/>
          </a:xfrm>
        </p:grpSpPr>
        <p:grpSp>
          <p:nvGrpSpPr>
            <p:cNvPr id="8" name="Agrupa 15"/>
            <p:cNvGrpSpPr/>
            <p:nvPr/>
          </p:nvGrpSpPr>
          <p:grpSpPr>
            <a:xfrm>
              <a:off x="395536" y="3212976"/>
              <a:ext cx="3384375" cy="1504951"/>
              <a:chOff x="395536" y="3212976"/>
              <a:chExt cx="3384375" cy="1504951"/>
            </a:xfrm>
          </p:grpSpPr>
          <p:grpSp>
            <p:nvGrpSpPr>
              <p:cNvPr id="10" name="Agrupa 12"/>
              <p:cNvGrpSpPr/>
              <p:nvPr/>
            </p:nvGrpSpPr>
            <p:grpSpPr>
              <a:xfrm>
                <a:off x="395536" y="3212976"/>
                <a:ext cx="3384375" cy="1504951"/>
                <a:chOff x="395536" y="3212976"/>
                <a:chExt cx="3384375" cy="1504951"/>
              </a:xfrm>
            </p:grpSpPr>
            <p:grpSp>
              <p:nvGrpSpPr>
                <p:cNvPr id="12" name="Agrupa 11"/>
                <p:cNvGrpSpPr/>
                <p:nvPr/>
              </p:nvGrpSpPr>
              <p:grpSpPr>
                <a:xfrm>
                  <a:off x="395536" y="3212976"/>
                  <a:ext cx="3384375" cy="1504951"/>
                  <a:chOff x="395536" y="3212976"/>
                  <a:chExt cx="3384375" cy="1504951"/>
                </a:xfrm>
              </p:grpSpPr>
              <p:pic>
                <p:nvPicPr>
                  <p:cNvPr id="14" name="Picture 6" descr="Aksakovo Municipality within Bulgaria and Varna Province.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95536" y="3212976"/>
                    <a:ext cx="2381250" cy="150495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8" descr="https://upload.wikimedia.org/wikipedia/commons/a/a5/Map_of_Aksakovo_municipality_%28Varna_Province%29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771800" y="3501008"/>
                    <a:ext cx="1008111" cy="1027283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3" name="Fletxa corbada cap avall 12"/>
                <p:cNvSpPr/>
                <p:nvPr/>
              </p:nvSpPr>
              <p:spPr>
                <a:xfrm>
                  <a:off x="2411760" y="3284984"/>
                  <a:ext cx="1008112" cy="360040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1" name="Picture 10" descr="Study of the situation of the vulnerable etnic communities in Aksakovo municipalit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955" t="39059" r="67870" b="34481"/>
              <a:stretch>
                <a:fillRect/>
              </a:stretch>
            </p:blipFill>
            <p:spPr bwMode="auto">
              <a:xfrm>
                <a:off x="3491880" y="3284984"/>
                <a:ext cx="277745" cy="388843"/>
              </a:xfrm>
              <a:prstGeom prst="rect">
                <a:avLst/>
              </a:prstGeom>
              <a:noFill/>
            </p:spPr>
          </p:pic>
        </p:grpSp>
        <p:cxnSp>
          <p:nvCxnSpPr>
            <p:cNvPr id="9" name="Connector de fletxa recta 8"/>
            <p:cNvCxnSpPr>
              <a:stCxn id="11" idx="2"/>
            </p:cNvCxnSpPr>
            <p:nvPr/>
          </p:nvCxnSpPr>
          <p:spPr>
            <a:xfrm>
              <a:off x="3630753" y="3673827"/>
              <a:ext cx="5143" cy="187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5 Imagen" descr="city of Aksakovo.jpg"/>
          <p:cNvPicPr>
            <a:picLocks noChangeAspect="1"/>
          </p:cNvPicPr>
          <p:nvPr/>
        </p:nvPicPr>
        <p:blipFill>
          <a:blip r:embed="rId6" cstate="print"/>
          <a:srcRect t="10137"/>
          <a:stretch>
            <a:fillRect/>
          </a:stretch>
        </p:blipFill>
        <p:spPr>
          <a:xfrm>
            <a:off x="4781191" y="3966200"/>
            <a:ext cx="4039281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 of twinned towns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Aksakovo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Guimaraes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Lecco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9979"/>
          </a:xfrm>
        </p:spPr>
        <p:txBody>
          <a:bodyPr>
            <a:normAutofit/>
          </a:bodyPr>
          <a:lstStyle/>
          <a:p>
            <a:r>
              <a:rPr lang="es-ES" dirty="0" smtClean="0"/>
              <a:t>M</a:t>
            </a:r>
            <a:r>
              <a:rPr lang="en-US" dirty="0" err="1" smtClean="0"/>
              <a:t>eetings</a:t>
            </a:r>
            <a:r>
              <a:rPr lang="en-US" dirty="0" smtClean="0"/>
              <a:t> of various cultural entities twin cities:</a:t>
            </a:r>
            <a:r>
              <a:rPr lang="es-ES" dirty="0" smtClean="0"/>
              <a:t>  </a:t>
            </a:r>
          </a:p>
          <a:p>
            <a:pPr lvl="1"/>
            <a:r>
              <a:rPr lang="es-ES" dirty="0" smtClean="0"/>
              <a:t> </a:t>
            </a:r>
            <a:r>
              <a:rPr lang="es-ES" dirty="0" smtClean="0"/>
              <a:t>Dance.</a:t>
            </a:r>
            <a:endParaRPr lang="es-ES" dirty="0" smtClean="0"/>
          </a:p>
          <a:p>
            <a:pPr lvl="1"/>
            <a:r>
              <a:rPr lang="es-ES" dirty="0" smtClean="0"/>
              <a:t> Folk </a:t>
            </a:r>
            <a:r>
              <a:rPr lang="es-ES" dirty="0" err="1" smtClean="0"/>
              <a:t>Acts</a:t>
            </a:r>
            <a:r>
              <a:rPr lang="es-ES" dirty="0" smtClean="0"/>
              <a:t>.</a:t>
            </a:r>
            <a:endParaRPr lang="es-ES" dirty="0" smtClean="0"/>
          </a:p>
          <a:p>
            <a:pPr lvl="1"/>
            <a:r>
              <a:rPr lang="es-ES" dirty="0" err="1" smtClean="0"/>
              <a:t>Exposition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…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" name="Picture 4" descr="https://upload.wikimedia.org/wikipedia/commons/2/2a/Lecco_Grig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13227"/>
            <a:ext cx="3600400" cy="4428141"/>
          </a:xfrm>
          <a:prstGeom prst="rect">
            <a:avLst/>
          </a:prstGeom>
          <a:noFill/>
        </p:spPr>
      </p:pic>
      <p:pic>
        <p:nvPicPr>
          <p:cNvPr id="7" name="Picture 2" descr="http://notizie.tiscali.it/media_agencies/14/02/04/Lecco_panorama_web--400x300.jpg_415368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6" y="4509120"/>
            <a:ext cx="4368068" cy="2304256"/>
          </a:xfrm>
          <a:prstGeom prst="rect">
            <a:avLst/>
          </a:prstGeom>
          <a:noFill/>
        </p:spPr>
      </p:pic>
      <p:sp>
        <p:nvSpPr>
          <p:cNvPr id="8" name="QuadreDeText 7"/>
          <p:cNvSpPr txBox="1"/>
          <p:nvPr/>
        </p:nvSpPr>
        <p:spPr>
          <a:xfrm>
            <a:off x="107504" y="4077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Lecco</a:t>
            </a:r>
            <a:endParaRPr lang="ca-ES" dirty="0" smtClean="0"/>
          </a:p>
        </p:txBody>
      </p:sp>
      <p:sp>
        <p:nvSpPr>
          <p:cNvPr id="9" name="QuadreDeText 8"/>
          <p:cNvSpPr txBox="1"/>
          <p:nvPr/>
        </p:nvSpPr>
        <p:spPr>
          <a:xfrm>
            <a:off x="8028384" y="1916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Lecco</a:t>
            </a:r>
            <a:endParaRPr lang="ca-E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 of twinned towns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Aksakovo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Guimaraes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Lecco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063277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Meetings between industry organizations for potential trade and business exchanges:</a:t>
            </a:r>
            <a:r>
              <a:rPr lang="es-ES" sz="3200" dirty="0" smtClean="0"/>
              <a:t>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s-ES" sz="2800" dirty="0" err="1" smtClean="0"/>
              <a:t>Union</a:t>
            </a:r>
            <a:r>
              <a:rPr lang="es-ES" sz="2800" dirty="0" smtClean="0"/>
              <a:t> of </a:t>
            </a:r>
            <a:r>
              <a:rPr lang="es-ES" sz="2800" dirty="0" err="1" smtClean="0"/>
              <a:t>Entrepreneurs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s-ES" sz="2800" dirty="0" err="1" smtClean="0"/>
              <a:t>Chamber</a:t>
            </a:r>
            <a:r>
              <a:rPr lang="es-ES" sz="2800" dirty="0" smtClean="0"/>
              <a:t> of </a:t>
            </a:r>
            <a:r>
              <a:rPr lang="es-ES" sz="2800" dirty="0" smtClean="0"/>
              <a:t>Commerce.</a:t>
            </a:r>
            <a:endParaRPr lang="es-ES" sz="28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 smtClean="0"/>
              <a:t>Important local companies in different </a:t>
            </a:r>
            <a:r>
              <a:rPr lang="en-US" sz="2800" dirty="0" smtClean="0"/>
              <a:t>sectors.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5899" t="12555" r="5521" b="6598"/>
          <a:stretch>
            <a:fillRect/>
          </a:stretch>
        </p:blipFill>
        <p:spPr bwMode="auto">
          <a:xfrm>
            <a:off x="5004048" y="3855538"/>
            <a:ext cx="3935548" cy="29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uimaraes_by_CherryKillerZomb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0702"/>
            <a:ext cx="3563888" cy="24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9"/>
          <p:cNvSpPr txBox="1"/>
          <p:nvPr/>
        </p:nvSpPr>
        <p:spPr>
          <a:xfrm>
            <a:off x="3635896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Guimaraes</a:t>
            </a:r>
            <a:endParaRPr lang="ca-E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cs typeface="Arial" pitchFamily="34" charset="0"/>
              </a:rPr>
              <a:t>Where</a:t>
            </a:r>
            <a:r>
              <a:rPr lang="es-ES" sz="3400" b="1" dirty="0">
                <a:cs typeface="Arial" pitchFamily="34" charset="0"/>
              </a:rPr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ES" sz="2800" dirty="0" smtClean="0">
                <a:latin typeface="+mj-lt"/>
                <a:cs typeface="Arial" pitchFamily="34" charset="0"/>
              </a:rPr>
              <a:t>In </a:t>
            </a:r>
            <a:r>
              <a:rPr lang="es-ES" sz="2800" dirty="0" err="1" smtClean="0">
                <a:latin typeface="+mj-lt"/>
                <a:cs typeface="Arial" pitchFamily="34" charset="0"/>
              </a:rPr>
              <a:t>Catalonia</a:t>
            </a:r>
            <a:r>
              <a:rPr lang="es-ES" sz="2800" dirty="0" smtClean="0">
                <a:latin typeface="+mj-lt"/>
                <a:cs typeface="Arial" pitchFamily="34" charset="0"/>
              </a:rPr>
              <a:t> (</a:t>
            </a:r>
            <a:r>
              <a:rPr lang="es-ES" sz="2800" dirty="0" err="1" smtClean="0">
                <a:latin typeface="+mj-lt"/>
                <a:cs typeface="Arial" pitchFamily="34" charset="0"/>
              </a:rPr>
              <a:t>Spain</a:t>
            </a:r>
            <a:r>
              <a:rPr lang="es-ES" sz="2800" dirty="0" smtClean="0">
                <a:latin typeface="+mj-lt"/>
                <a:cs typeface="Arial" pitchFamily="34" charset="0"/>
              </a:rPr>
              <a:t>)</a:t>
            </a:r>
          </a:p>
          <a:p>
            <a:r>
              <a:rPr lang="es-ES" sz="2800" dirty="0" smtClean="0">
                <a:latin typeface="+mj-lt"/>
                <a:cs typeface="Arial" pitchFamily="34" charset="0"/>
              </a:rPr>
              <a:t>60 km </a:t>
            </a:r>
            <a:r>
              <a:rPr lang="es-ES" sz="2800" dirty="0" err="1" smtClean="0">
                <a:latin typeface="+mj-lt"/>
                <a:cs typeface="Arial" pitchFamily="34" charset="0"/>
              </a:rPr>
              <a:t>from</a:t>
            </a:r>
            <a:r>
              <a:rPr lang="es-ES" sz="2800" dirty="0" smtClean="0">
                <a:latin typeface="+mj-lt"/>
                <a:cs typeface="Arial" pitchFamily="34" charset="0"/>
              </a:rPr>
              <a:t> Barcelona</a:t>
            </a:r>
          </a:p>
          <a:p>
            <a:r>
              <a:rPr lang="es-ES" sz="2800" dirty="0" smtClean="0">
                <a:latin typeface="+mj-lt"/>
                <a:cs typeface="Arial" pitchFamily="34" charset="0"/>
              </a:rPr>
              <a:t>8 km²</a:t>
            </a:r>
          </a:p>
          <a:p>
            <a:r>
              <a:rPr lang="es-ES" sz="2800" dirty="0" smtClean="0">
                <a:latin typeface="+mj-lt"/>
                <a:cs typeface="Arial" pitchFamily="34" charset="0"/>
              </a:rPr>
              <a:t>39,000 </a:t>
            </a:r>
            <a:r>
              <a:rPr lang="es-ES" sz="2800" dirty="0" err="1" smtClean="0">
                <a:latin typeface="+mj-lt"/>
                <a:cs typeface="Arial" pitchFamily="34" charset="0"/>
              </a:rPr>
              <a:t>inhabitats</a:t>
            </a:r>
            <a:endParaRPr lang="es-ES" sz="28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5" name="Picture 5" descr="U:\URBACT\Esdeveniments\externs Àngels\URBACT training seminar\aeria_igd.JPG"/>
          <p:cNvPicPr>
            <a:picLocks noChangeAspect="1" noChangeArrowheads="1"/>
          </p:cNvPicPr>
          <p:nvPr/>
        </p:nvPicPr>
        <p:blipFill>
          <a:blip r:embed="rId2" cstate="print"/>
          <a:srcRect r="-40"/>
          <a:stretch>
            <a:fillRect/>
          </a:stretch>
        </p:blipFill>
        <p:spPr bwMode="auto">
          <a:xfrm>
            <a:off x="3708126" y="3212976"/>
            <a:ext cx="5075263" cy="338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 of twinned towns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Aksakovo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Guimaraes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Lecco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669979"/>
          </a:xfrm>
        </p:spPr>
        <p:txBody>
          <a:bodyPr>
            <a:normAutofit/>
          </a:bodyPr>
          <a:lstStyle/>
          <a:p>
            <a:r>
              <a:rPr lang="en-US" dirty="0" smtClean="0"/>
              <a:t>Lectures on various aspects of public services and possible solutions 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Selective waste collection.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Sewage and water treatment.</a:t>
            </a:r>
            <a:endParaRPr lang="en-US" dirty="0" smtClean="0"/>
          </a:p>
          <a:p>
            <a:pPr lvl="1"/>
            <a:r>
              <a:rPr lang="en-US" dirty="0" smtClean="0"/>
              <a:t>Commercial network between cities.</a:t>
            </a:r>
            <a:endParaRPr lang="en-U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8" name="Picture 2" descr="http://www.stefanovinvest.com/thumbs.php?src=Admin/kvartali/aksakovo-varna-bulgaria.jpg&amp;h=300&amp;w=745&amp;z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04074"/>
            <a:ext cx="5472608" cy="2565285"/>
          </a:xfrm>
          <a:prstGeom prst="rect">
            <a:avLst/>
          </a:prstGeom>
          <a:noFill/>
        </p:spPr>
      </p:pic>
      <p:pic>
        <p:nvPicPr>
          <p:cNvPr id="9" name="Imatge 8" descr="IMG_3221 Ajunta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365104"/>
            <a:ext cx="3419872" cy="2279915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1795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Aksakovo</a:t>
            </a:r>
            <a:endParaRPr lang="ca-ES" dirty="0" smtClean="0"/>
          </a:p>
        </p:txBody>
      </p:sp>
      <p:sp>
        <p:nvSpPr>
          <p:cNvPr id="11" name="QuadreDeText 10"/>
          <p:cNvSpPr txBox="1"/>
          <p:nvPr/>
        </p:nvSpPr>
        <p:spPr>
          <a:xfrm>
            <a:off x="7668344" y="39957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Aksakovo</a:t>
            </a:r>
            <a:endParaRPr lang="ca-E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Lecco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-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Italy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6997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Main activities between Lecco and </a:t>
            </a:r>
            <a:r>
              <a:rPr lang="en-GB" dirty="0" err="1" smtClean="0">
                <a:solidFill>
                  <a:srgbClr val="FF0000"/>
                </a:solidFill>
              </a:rPr>
              <a:t>Igualada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5" name="Picture 2" descr="http://notizie.tiscali.it/media_agencies/14/02/04/Lecco_panorama_web--400x300.jpg_415368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4" y="4509120"/>
            <a:ext cx="4368068" cy="2304256"/>
          </a:xfrm>
          <a:prstGeom prst="rect">
            <a:avLst/>
          </a:prstGeom>
          <a:noFill/>
        </p:spPr>
      </p:pic>
      <p:pic>
        <p:nvPicPr>
          <p:cNvPr id="6" name="Picture 4" descr="https://upload.wikimedia.org/wikipedia/commons/2/2a/Lecco_Grig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07804"/>
            <a:ext cx="3600400" cy="4428141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166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66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1109"/>
            <a:ext cx="8496944" cy="53282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Twinnings</a:t>
            </a:r>
            <a:r>
              <a:rPr lang="en-US" dirty="0" smtClean="0"/>
              <a:t> are a good method to begin the internationalization of the municipalities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ideal for knowledge management of cities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Networks </a:t>
            </a:r>
            <a:r>
              <a:rPr lang="en-US" dirty="0" smtClean="0"/>
              <a:t>are tools that enable connection and relationship to achieve goals and create opportunities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Twinnings</a:t>
            </a:r>
            <a:r>
              <a:rPr lang="en-US" dirty="0" smtClean="0"/>
              <a:t> </a:t>
            </a:r>
            <a:r>
              <a:rPr lang="en-US" dirty="0" smtClean="0"/>
              <a:t>and networks are important for building the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“European Citizenship”</a:t>
            </a:r>
            <a:r>
              <a:rPr lang="es-ES" sz="3000" dirty="0" smtClean="0">
                <a:ea typeface="+mj-ea"/>
                <a:cs typeface="+mj-cs"/>
              </a:rPr>
              <a:t>,</a:t>
            </a:r>
            <a:r>
              <a:rPr lang="es-ES" dirty="0" smtClean="0"/>
              <a:t> </a:t>
            </a:r>
            <a:r>
              <a:rPr lang="en-US" dirty="0" smtClean="0"/>
              <a:t>to generate future European projects and seek business opportunities through business contacts.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smtClean="0"/>
              <a:t>Key </a:t>
            </a:r>
            <a:r>
              <a:rPr lang="es-ES" sz="3400" b="1" dirty="0" err="1" smtClean="0"/>
              <a:t>economic</a:t>
            </a:r>
            <a:r>
              <a:rPr lang="es-ES" sz="3400" b="1" dirty="0" smtClean="0"/>
              <a:t> </a:t>
            </a:r>
            <a:r>
              <a:rPr lang="es-ES" sz="3400" b="1" dirty="0" err="1" smtClean="0"/>
              <a:t>sectors</a:t>
            </a:r>
            <a:endParaRPr lang="es-ES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Traditionally, </a:t>
            </a:r>
            <a:r>
              <a:rPr lang="en-US" sz="3000" dirty="0" err="1" smtClean="0"/>
              <a:t>Igualada’s</a:t>
            </a:r>
            <a:r>
              <a:rPr lang="en-US" sz="3000" dirty="0" smtClean="0"/>
              <a:t> economy </a:t>
            </a:r>
            <a:r>
              <a:rPr lang="en-US" sz="3000" dirty="0"/>
              <a:t>has been based on the industrial sector, mostly the </a:t>
            </a:r>
            <a:r>
              <a:rPr lang="en-US" sz="3000" b="1" dirty="0"/>
              <a:t>leather</a:t>
            </a:r>
            <a:r>
              <a:rPr lang="en-US" sz="3000" dirty="0"/>
              <a:t> </a:t>
            </a:r>
            <a:r>
              <a:rPr lang="en-US" sz="3000" dirty="0" smtClean="0"/>
              <a:t>and </a:t>
            </a:r>
            <a:r>
              <a:rPr lang="en-US" sz="3000" b="1" dirty="0" smtClean="0"/>
              <a:t>textile</a:t>
            </a:r>
            <a:r>
              <a:rPr lang="en-US" sz="3000" dirty="0" smtClean="0"/>
              <a:t> </a:t>
            </a:r>
            <a:r>
              <a:rPr lang="en-US" sz="3000" dirty="0"/>
              <a:t>industry. 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As the industry </a:t>
            </a:r>
            <a:r>
              <a:rPr lang="en-US" sz="3000" dirty="0"/>
              <a:t>has suffered a significant decline </a:t>
            </a:r>
            <a:r>
              <a:rPr lang="en-US" sz="3000" dirty="0" smtClean="0"/>
              <a:t>in the last years, Igualada is now promoting other sectors such as the </a:t>
            </a:r>
            <a:r>
              <a:rPr lang="en-US" sz="3000" b="1" dirty="0" smtClean="0"/>
              <a:t>ICT</a:t>
            </a:r>
            <a:r>
              <a:rPr lang="en-US" sz="3000" smtClean="0"/>
              <a:t>, </a:t>
            </a:r>
            <a:r>
              <a:rPr lang="en-US" sz="3000" b="1" smtClean="0"/>
              <a:t>Health </a:t>
            </a:r>
            <a:r>
              <a:rPr lang="en-US" sz="3000" dirty="0" smtClean="0"/>
              <a:t>and several </a:t>
            </a:r>
            <a:r>
              <a:rPr lang="en-US" sz="3000" b="1" dirty="0" smtClean="0"/>
              <a:t>events</a:t>
            </a:r>
            <a:r>
              <a:rPr lang="en-US" sz="3000" dirty="0" smtClean="0"/>
              <a:t> to attract visitors to the city.</a:t>
            </a:r>
            <a:endParaRPr lang="es-E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07288" cy="720080"/>
          </a:xfrm>
        </p:spPr>
        <p:txBody>
          <a:bodyPr>
            <a:noAutofit/>
          </a:bodyPr>
          <a:lstStyle/>
          <a:p>
            <a:pPr algn="l"/>
            <a:r>
              <a:rPr lang="es-ES" sz="3400" b="1" dirty="0" smtClean="0"/>
              <a:t>Igualada, </a:t>
            </a:r>
            <a:r>
              <a:rPr lang="es-ES" sz="3400" b="1" dirty="0" err="1" smtClean="0"/>
              <a:t>European</a:t>
            </a:r>
            <a:r>
              <a:rPr lang="es-ES" sz="3400" b="1" dirty="0" smtClean="0"/>
              <a:t> Capital of </a:t>
            </a:r>
            <a:r>
              <a:rPr lang="es-ES" sz="3400" b="1" dirty="0" err="1" smtClean="0"/>
              <a:t>Quality</a:t>
            </a:r>
            <a:r>
              <a:rPr lang="es-ES" sz="3400" b="1" dirty="0" smtClean="0"/>
              <a:t> </a:t>
            </a:r>
            <a:r>
              <a:rPr lang="es-ES" sz="3400" b="1" dirty="0" err="1" smtClean="0"/>
              <a:t>Leather</a:t>
            </a:r>
            <a:endParaRPr lang="es-ES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517232"/>
          </a:xfrm>
        </p:spPr>
        <p:txBody>
          <a:bodyPr>
            <a:normAutofit/>
          </a:bodyPr>
          <a:lstStyle/>
          <a:p>
            <a:pPr marL="182563" indent="-182563"/>
            <a:r>
              <a:rPr lang="en-GB" sz="2800" dirty="0" err="1" smtClean="0"/>
              <a:t>Igualada’s</a:t>
            </a:r>
            <a:r>
              <a:rPr lang="en-GB" sz="2800" dirty="0" smtClean="0"/>
              <a:t> tanning and leather processing industry has over 700 years of tradition. </a:t>
            </a:r>
          </a:p>
          <a:p>
            <a:pPr marL="182563" indent="-182563"/>
            <a:r>
              <a:rPr lang="en-GB" sz="2800" dirty="0" smtClean="0"/>
              <a:t>30 companies, 1,200 jobs and a turnover of 170 million € per year.</a:t>
            </a:r>
          </a:p>
          <a:p>
            <a:pPr marL="182563" indent="-182563"/>
            <a:r>
              <a:rPr lang="en-GB" sz="2800" dirty="0" smtClean="0"/>
              <a:t>They export 80% of its production to the main international brands of luxury sector (Dior, </a:t>
            </a:r>
            <a:r>
              <a:rPr lang="en-GB" sz="2800" dirty="0" err="1" smtClean="0"/>
              <a:t>Prada,etc</a:t>
            </a:r>
            <a:r>
              <a:rPr lang="en-GB" sz="2800" dirty="0" smtClean="0"/>
              <a:t>).</a:t>
            </a:r>
          </a:p>
          <a:p>
            <a:pPr marL="182563" indent="-182563"/>
            <a:r>
              <a:rPr lang="en-GB" sz="2800" dirty="0" smtClean="0"/>
              <a:t> University Studies + Chair A3 in Leather Innovation</a:t>
            </a:r>
          </a:p>
          <a:p>
            <a:pPr marL="182563" indent="-182563"/>
            <a:endParaRPr lang="es-ES" dirty="0" smtClean="0"/>
          </a:p>
          <a:p>
            <a:pPr marL="182563" indent="-182563"/>
            <a:endParaRPr lang="es-ES" dirty="0"/>
          </a:p>
        </p:txBody>
      </p:sp>
      <p:pic>
        <p:nvPicPr>
          <p:cNvPr id="5" name="4 Imagen" descr="pell.png"/>
          <p:cNvPicPr>
            <a:picLocks noChangeAspect="1"/>
          </p:cNvPicPr>
          <p:nvPr/>
        </p:nvPicPr>
        <p:blipFill>
          <a:blip r:embed="rId2" cstate="print"/>
          <a:srcRect t="3256" b="6594"/>
          <a:stretch>
            <a:fillRect/>
          </a:stretch>
        </p:blipFill>
        <p:spPr>
          <a:xfrm>
            <a:off x="611560" y="4581128"/>
            <a:ext cx="6583299" cy="2091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b="1" dirty="0" err="1" smtClean="0"/>
              <a:t>Textile</a:t>
            </a:r>
            <a:r>
              <a:rPr lang="es-ES" sz="3400" b="1" dirty="0" smtClean="0"/>
              <a:t> – </a:t>
            </a:r>
            <a:r>
              <a:rPr lang="es-ES" sz="3400" b="1" dirty="0" err="1" smtClean="0"/>
              <a:t>Knitting</a:t>
            </a:r>
            <a:r>
              <a:rPr lang="es-ES" sz="3400" b="1" dirty="0" smtClean="0"/>
              <a:t> </a:t>
            </a:r>
            <a:r>
              <a:rPr lang="es-ES" sz="3400" b="1" dirty="0" err="1" smtClean="0"/>
              <a:t>fashion</a:t>
            </a:r>
            <a:endParaRPr lang="es-ES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51845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140 knitting companies, 2,900 jobs and a turnover of 340 million € per year.</a:t>
            </a:r>
          </a:p>
          <a:p>
            <a:r>
              <a:rPr lang="en-GB" sz="2800" dirty="0" smtClean="0"/>
              <a:t>Decline over the past few years due to liberalization processes and the relocation of companies to lower-wage countries.</a:t>
            </a:r>
          </a:p>
          <a:p>
            <a:r>
              <a:rPr lang="en-GB" sz="2800" dirty="0" smtClean="0"/>
              <a:t>Igualada is now promoting the textile </a:t>
            </a:r>
            <a:r>
              <a:rPr lang="en-GB" sz="2800" b="1" dirty="0" smtClean="0"/>
              <a:t>reindustrialization process</a:t>
            </a:r>
            <a:r>
              <a:rPr lang="en-GB" sz="2800" dirty="0" smtClean="0"/>
              <a:t>. As a result, some productions are returning to Igualada.</a:t>
            </a:r>
            <a:endParaRPr lang="en-GB" sz="2800" dirty="0"/>
          </a:p>
        </p:txBody>
      </p:sp>
      <p:pic>
        <p:nvPicPr>
          <p:cNvPr id="4" name="3 Imagen" descr="text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39456"/>
            <a:ext cx="3063506" cy="2118544"/>
          </a:xfrm>
          <a:prstGeom prst="rect">
            <a:avLst/>
          </a:prstGeom>
        </p:spPr>
      </p:pic>
      <p:pic>
        <p:nvPicPr>
          <p:cNvPr id="5" name="4 Imagen" descr="texti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3" y="4797152"/>
            <a:ext cx="3212643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b="1" dirty="0" smtClean="0"/>
              <a:t>ICT</a:t>
            </a:r>
            <a:endParaRPr lang="es-ES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80 companies</a:t>
            </a:r>
          </a:p>
          <a:p>
            <a:r>
              <a:rPr lang="en-GB" dirty="0" smtClean="0"/>
              <a:t>Existing professional training offer</a:t>
            </a:r>
          </a:p>
          <a:p>
            <a:r>
              <a:rPr lang="en-GB" dirty="0" smtClean="0"/>
              <a:t>ICT companies in Igualada are demanding more jobs than the existing ones &gt;&gt;&gt; there is a </a:t>
            </a:r>
            <a:r>
              <a:rPr lang="en-GB" b="1" dirty="0" smtClean="0"/>
              <a:t>need to train more professionals </a:t>
            </a:r>
            <a:r>
              <a:rPr lang="en-GB" dirty="0" smtClean="0"/>
              <a:t>in this area.</a:t>
            </a:r>
          </a:p>
          <a:p>
            <a:r>
              <a:rPr lang="en-GB" dirty="0" smtClean="0"/>
              <a:t>The City Council has requested a University degree in this field.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smtClean="0"/>
              <a:t>Health</a:t>
            </a:r>
            <a:endParaRPr lang="es-ES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/>
          <a:lstStyle/>
          <a:p>
            <a:r>
              <a:rPr lang="en-GB" sz="2800" dirty="0" smtClean="0"/>
              <a:t>New studies in </a:t>
            </a:r>
            <a:r>
              <a:rPr lang="en-GB" sz="2800" b="1" dirty="0" smtClean="0"/>
              <a:t>Nursery</a:t>
            </a:r>
          </a:p>
          <a:p>
            <a:r>
              <a:rPr lang="en-GB" sz="2800" b="1" dirty="0" smtClean="0"/>
              <a:t>4D Health Innovation Simulation Centre</a:t>
            </a:r>
            <a:r>
              <a:rPr lang="en-GB" sz="2800" dirty="0" smtClean="0"/>
              <a:t>: a pioneering simulated centre in Spain and Southern Europe that </a:t>
            </a:r>
            <a:r>
              <a:rPr lang="en-GB" sz="2800" dirty="0" err="1" smtClean="0"/>
              <a:t>recrates</a:t>
            </a:r>
            <a:r>
              <a:rPr lang="en-GB" sz="2800" dirty="0" smtClean="0"/>
              <a:t> the whole health environment. It is a simulated hospital to reduce the health errors by training professionals using simulation.</a:t>
            </a:r>
          </a:p>
          <a:p>
            <a:pPr>
              <a:buNone/>
            </a:pPr>
            <a:endParaRPr lang="es-ES" sz="28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salut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77072"/>
            <a:ext cx="3119968" cy="2088232"/>
          </a:xfrm>
          <a:prstGeom prst="rect">
            <a:avLst/>
          </a:prstGeom>
        </p:spPr>
      </p:pic>
      <p:pic>
        <p:nvPicPr>
          <p:cNvPr id="5" name="4 Imagen" descr="salut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336970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400" b="1" dirty="0" err="1" smtClean="0"/>
              <a:t>Events</a:t>
            </a:r>
            <a:endParaRPr lang="es-ES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Different leisure and cultural activities take place in Igualada along the year. They are great opportunities to promote the economic activity.</a:t>
            </a:r>
          </a:p>
          <a:p>
            <a:pPr>
              <a:buFontTx/>
              <a:buChar char="-"/>
            </a:pPr>
            <a:r>
              <a:rPr lang="en-US" sz="3000" dirty="0" smtClean="0"/>
              <a:t>European Balloon Festival</a:t>
            </a:r>
          </a:p>
          <a:p>
            <a:pPr>
              <a:buFontTx/>
              <a:buChar char="-"/>
            </a:pPr>
            <a:r>
              <a:rPr lang="en-US" sz="3000" dirty="0" smtClean="0"/>
              <a:t>Urban Running Night Show</a:t>
            </a:r>
          </a:p>
          <a:p>
            <a:pPr>
              <a:buFontTx/>
              <a:buChar char="-"/>
            </a:pPr>
            <a:r>
              <a:rPr lang="en-US" sz="3000" dirty="0" smtClean="0"/>
              <a:t>Rec.0 </a:t>
            </a:r>
          </a:p>
          <a:p>
            <a:pPr>
              <a:buFontTx/>
              <a:buChar char="-"/>
            </a:pPr>
            <a:r>
              <a:rPr lang="en-US" sz="3000" dirty="0" smtClean="0"/>
              <a:t>Fairs: </a:t>
            </a:r>
            <a:r>
              <a:rPr lang="en-US" sz="3000" dirty="0" err="1" smtClean="0"/>
              <a:t>Aerosport</a:t>
            </a:r>
            <a:r>
              <a:rPr lang="en-US" sz="3000" dirty="0" smtClean="0"/>
              <a:t>, </a:t>
            </a:r>
            <a:r>
              <a:rPr lang="en-US" sz="3000" dirty="0" err="1" smtClean="0"/>
              <a:t>FirAnoia</a:t>
            </a:r>
            <a:endParaRPr lang="en-US" sz="3000" dirty="0" smtClean="0"/>
          </a:p>
          <a:p>
            <a:pPr>
              <a:buFontTx/>
              <a:buChar char="-"/>
            </a:pPr>
            <a:r>
              <a:rPr lang="en-US" sz="3000" dirty="0" smtClean="0"/>
              <a:t>Children’s Theatre Festival</a:t>
            </a:r>
          </a:p>
          <a:p>
            <a:pPr>
              <a:buFontTx/>
              <a:buChar char="-"/>
            </a:pPr>
            <a:r>
              <a:rPr lang="en-US" sz="3000" dirty="0" err="1" smtClean="0"/>
              <a:t>FineArt</a:t>
            </a:r>
            <a:r>
              <a:rPr lang="en-US" sz="3000" dirty="0" smtClean="0"/>
              <a:t> exhibition</a:t>
            </a:r>
          </a:p>
        </p:txBody>
      </p:sp>
      <p:pic>
        <p:nvPicPr>
          <p:cNvPr id="4" name="3 Imagen" descr="re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77072"/>
            <a:ext cx="3363291" cy="2181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European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Balloon</a:t>
            </a:r>
            <a:r>
              <a:rPr lang="es-E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Festival</a:t>
            </a:r>
            <a:endParaRPr lang="es-E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Largest balloon </a:t>
            </a:r>
            <a:r>
              <a:rPr lang="en-US" dirty="0"/>
              <a:t>concentration </a:t>
            </a:r>
            <a:r>
              <a:rPr lang="en-US" dirty="0" smtClean="0"/>
              <a:t>in Catalonia </a:t>
            </a:r>
            <a:r>
              <a:rPr lang="en-US" dirty="0"/>
              <a:t>and one of </a:t>
            </a:r>
            <a:r>
              <a:rPr lang="en-US" dirty="0" smtClean="0"/>
              <a:t>the largest</a:t>
            </a:r>
            <a:r>
              <a:rPr lang="en-US" dirty="0"/>
              <a:t> in Europe.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than 50 hot air balloons coming all around the world and more than  </a:t>
            </a:r>
            <a:r>
              <a:rPr lang="en-US" b="1" dirty="0" smtClean="0"/>
              <a:t>25.000 visitors </a:t>
            </a:r>
            <a:r>
              <a:rPr lang="en-US" dirty="0"/>
              <a:t/>
            </a:r>
            <a:br>
              <a:rPr lang="en-US" dirty="0"/>
            </a:br>
            <a:endParaRPr lang="es-ES" dirty="0" smtClean="0"/>
          </a:p>
        </p:txBody>
      </p:sp>
      <p:pic>
        <p:nvPicPr>
          <p:cNvPr id="4" name="3 Imagen" descr="e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3528392" cy="2376264"/>
          </a:xfrm>
          <a:prstGeom prst="rect">
            <a:avLst/>
          </a:prstGeom>
        </p:spPr>
      </p:pic>
      <p:pic>
        <p:nvPicPr>
          <p:cNvPr id="6" name="Picture 3" descr="U:\URBACT\Esdeveniments\externs Àngels\URBACT training seminar\ball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3596787" cy="22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898</Words>
  <Application>Microsoft Office PowerPoint</Application>
  <PresentationFormat>Presentació en pantalla (4:3)</PresentationFormat>
  <Paragraphs>132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24" baseType="lpstr">
      <vt:lpstr>Tema de Office</vt:lpstr>
      <vt:lpstr>IGUALADA</vt:lpstr>
      <vt:lpstr>Where?</vt:lpstr>
      <vt:lpstr>Key economic sectors</vt:lpstr>
      <vt:lpstr>Igualada, European Capital of Quality Leather</vt:lpstr>
      <vt:lpstr>Textile – Knitting fashion</vt:lpstr>
      <vt:lpstr>ICT</vt:lpstr>
      <vt:lpstr>Health</vt:lpstr>
      <vt:lpstr>Events</vt:lpstr>
      <vt:lpstr>European Balloon Festival</vt:lpstr>
      <vt:lpstr>Urban Running Night Show</vt:lpstr>
      <vt:lpstr>REC.0 Experimental Stores</vt:lpstr>
      <vt:lpstr>TWINNINGS CITIES</vt:lpstr>
      <vt:lpstr>EUROPEANS TWINNINGS</vt:lpstr>
      <vt:lpstr>GOALS</vt:lpstr>
      <vt:lpstr>Lecco  - Italy</vt:lpstr>
      <vt:lpstr>Guimaraes - Portugal</vt:lpstr>
      <vt:lpstr>Aksakovo - Bulgary</vt:lpstr>
      <vt:lpstr>Activities of twinned towns Aksakovo – Guimaraes – Lecco</vt:lpstr>
      <vt:lpstr>Activities of twinned towns Aksakovo – Guimaraes – Lecco</vt:lpstr>
      <vt:lpstr>Activities of twinned towns Aksakovo – Guimaraes – Lecco</vt:lpstr>
      <vt:lpstr>Lecco  - Italy</vt:lpstr>
      <vt:lpstr>Diapositiva 22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IGUALADA</dc:title>
  <dc:creator>RAQUEL RG. GARCIA</dc:creator>
  <cp:lastModifiedBy>carbassam</cp:lastModifiedBy>
  <cp:revision>83</cp:revision>
  <dcterms:created xsi:type="dcterms:W3CDTF">2015-07-22T06:27:04Z</dcterms:created>
  <dcterms:modified xsi:type="dcterms:W3CDTF">2015-08-17T09:47:43Z</dcterms:modified>
</cp:coreProperties>
</file>