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9" autoAdjust="0"/>
    <p:restoredTop sz="92209" autoAdjust="0"/>
  </p:normalViewPr>
  <p:slideViewPr>
    <p:cSldViewPr>
      <p:cViewPr>
        <p:scale>
          <a:sx n="80" d="100"/>
          <a:sy n="80" d="100"/>
        </p:scale>
        <p:origin x="-21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Defining basic economic amd social problems of EU membershhip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9C169-8AFC-4563-9D50-ABBF8FC67653}" type="datetimeFigureOut">
              <a:rPr lang="ca-ES" smtClean="0"/>
              <a:pPr/>
              <a:t>18/08/2015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A2664-AA6A-4847-B919-11769F1AF4EF}" type="slidenum">
              <a:rPr lang="ca-ES" smtClean="0"/>
              <a:pPr/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Defining basic economic amd social problems of EU membershhip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301AF-FC4E-4AF9-917C-98F4071C1D77}" type="datetimeFigureOut">
              <a:rPr lang="ca-ES" smtClean="0"/>
              <a:pPr/>
              <a:t>18/08/2015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B9097-5E5B-4AEE-A035-CCB5FA4C3775}" type="slidenum">
              <a:rPr lang="ca-ES" smtClean="0"/>
              <a:pPr/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B9097-5E5B-4AEE-A035-CCB5FA4C3775}" type="slidenum">
              <a:rPr lang="ca-ES" smtClean="0"/>
              <a:pPr/>
              <a:t>1</a:t>
            </a:fld>
            <a:endParaRPr lang="ca-ES"/>
          </a:p>
        </p:txBody>
      </p:sp>
      <p:sp>
        <p:nvSpPr>
          <p:cNvPr id="5" name="Contenidor de capçaler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Defining basic economic amd social problems of EU membershhip</a:t>
            </a:r>
            <a:endParaRPr lang="ca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B9097-5E5B-4AEE-A035-CCB5FA4C3775}" type="slidenum">
              <a:rPr lang="ca-ES" smtClean="0"/>
              <a:pPr/>
              <a:t>2</a:t>
            </a:fld>
            <a:endParaRPr lang="ca-ES"/>
          </a:p>
        </p:txBody>
      </p:sp>
      <p:sp>
        <p:nvSpPr>
          <p:cNvPr id="5" name="Contenidor de capçaler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Defining basic economic amd social problems of EU membershhip</a:t>
            </a:r>
            <a:endParaRPr lang="ca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B9097-5E5B-4AEE-A035-CCB5FA4C3775}" type="slidenum">
              <a:rPr lang="ca-ES" smtClean="0"/>
              <a:pPr/>
              <a:t>3</a:t>
            </a:fld>
            <a:endParaRPr lang="ca-ES"/>
          </a:p>
        </p:txBody>
      </p:sp>
      <p:sp>
        <p:nvSpPr>
          <p:cNvPr id="5" name="Contenidor de capçaler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Defining basic economic amd social problems of EU membershhip</a:t>
            </a:r>
            <a:endParaRPr lang="ca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B9097-5E5B-4AEE-A035-CCB5FA4C3775}" type="slidenum">
              <a:rPr lang="ca-ES" smtClean="0"/>
              <a:pPr/>
              <a:t>4</a:t>
            </a:fld>
            <a:endParaRPr lang="ca-ES"/>
          </a:p>
        </p:txBody>
      </p:sp>
      <p:sp>
        <p:nvSpPr>
          <p:cNvPr id="5" name="Contenidor de capçaler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Defining basic economic amd social problems of EU membershhip</a:t>
            </a:r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1338B-FFF5-4772-863C-5A7C1B16F06B}" type="datetimeFigureOut">
              <a:rPr lang="es-ES" smtClean="0"/>
              <a:pPr/>
              <a:t>18/08/2015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2F1B5-A482-4E2E-8059-6672E5C0A5D2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16632"/>
            <a:ext cx="8204448" cy="147002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ADVANTAGES AND DISADVANTAGES, ECONOMIC AND SOCIAL, FOR EU CITIZENS</a:t>
            </a:r>
            <a:endParaRPr lang="es-ES" sz="3600" b="1" dirty="0"/>
          </a:p>
        </p:txBody>
      </p:sp>
      <p:pic>
        <p:nvPicPr>
          <p:cNvPr id="6" name="Picture 2" descr="U:\URBACT\Esdeveniments\externs Àngels\URBACT training seminar\calfont.JPG"/>
          <p:cNvPicPr>
            <a:picLocks noChangeAspect="1" noChangeArrowheads="1"/>
          </p:cNvPicPr>
          <p:nvPr/>
        </p:nvPicPr>
        <p:blipFill>
          <a:blip r:embed="rId3" cstate="print"/>
          <a:srcRect t="2306" b="20975"/>
          <a:stretch>
            <a:fillRect/>
          </a:stretch>
        </p:blipFill>
        <p:spPr bwMode="auto">
          <a:xfrm>
            <a:off x="0" y="1772816"/>
            <a:ext cx="9144000" cy="4533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BENEFITS OF BEING IN THE UE </a:t>
            </a:r>
            <a:endParaRPr lang="es-ES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676456" cy="4896544"/>
          </a:xfrm>
        </p:spPr>
        <p:txBody>
          <a:bodyPr>
            <a:normAutofit fontScale="92500"/>
          </a:bodyPr>
          <a:lstStyle/>
          <a:p>
            <a:pPr marL="263525" indent="-263525"/>
            <a:r>
              <a:rPr lang="en-US" sz="2800" dirty="0" smtClean="0"/>
              <a:t>Live and work in another Member State</a:t>
            </a:r>
          </a:p>
          <a:p>
            <a:pPr marL="263525" indent="-263525"/>
            <a:r>
              <a:rPr lang="en-US" sz="2800" dirty="0" smtClean="0"/>
              <a:t>Possibility to study abroad:</a:t>
            </a:r>
          </a:p>
          <a:p>
            <a:pPr marL="663575" lvl="1" indent="-263525"/>
            <a:r>
              <a:rPr lang="en-US" sz="2400" dirty="0" smtClean="0"/>
              <a:t>Recognition of studies and educational qualifications</a:t>
            </a:r>
          </a:p>
          <a:p>
            <a:pPr marL="663575" lvl="1" indent="-263525"/>
            <a:r>
              <a:rPr lang="en-US" sz="2400" dirty="0" smtClean="0"/>
              <a:t>Possibility to get grants to study in another EU country.</a:t>
            </a:r>
            <a:r>
              <a:rPr lang="en-GB" sz="2400" dirty="0" smtClean="0"/>
              <a:t> </a:t>
            </a:r>
          </a:p>
          <a:p>
            <a:pPr marL="263525" indent="-263525"/>
            <a:r>
              <a:rPr lang="en-US" sz="2800" dirty="0" smtClean="0"/>
              <a:t>Free movement of goods, services and capital across the EU. </a:t>
            </a:r>
          </a:p>
          <a:p>
            <a:pPr marL="263525" lvl="1" indent="-263525">
              <a:buFont typeface="Arial" pitchFamily="34" charset="0"/>
              <a:buChar char="•"/>
            </a:pPr>
            <a:r>
              <a:rPr lang="en-GB" dirty="0" smtClean="0"/>
              <a:t>Single currency : EURO</a:t>
            </a:r>
          </a:p>
          <a:p>
            <a:pPr marL="263525" indent="-263525"/>
            <a:r>
              <a:rPr lang="en-US" sz="2800" dirty="0" smtClean="0"/>
              <a:t>Access to EU Funds to finance infrastructures and services:</a:t>
            </a:r>
          </a:p>
          <a:p>
            <a:pPr marL="663575" lvl="1" indent="-263525"/>
            <a:r>
              <a:rPr lang="en-US" sz="2400" dirty="0" smtClean="0"/>
              <a:t>ERDF Funds</a:t>
            </a:r>
          </a:p>
          <a:p>
            <a:pPr marL="663575" lvl="1" indent="-263525"/>
            <a:r>
              <a:rPr lang="en-US" sz="2400" dirty="0" smtClean="0"/>
              <a:t>ESF Funds</a:t>
            </a:r>
          </a:p>
          <a:p>
            <a:pPr marL="663575" lvl="1" indent="-263525"/>
            <a:r>
              <a:rPr lang="en-US" sz="2400" dirty="0" smtClean="0"/>
              <a:t>Cohesion Funds</a:t>
            </a:r>
          </a:p>
          <a:p>
            <a:pPr marL="663575" lvl="1" indent="-263525"/>
            <a:r>
              <a:rPr lang="en-US" sz="2400" dirty="0" err="1" smtClean="0"/>
              <a:t>Sectorial</a:t>
            </a:r>
            <a:r>
              <a:rPr lang="en-US" sz="2400" dirty="0" smtClean="0"/>
              <a:t> subsidies (for instance, for the agriculture sector - EAFRD)</a:t>
            </a:r>
          </a:p>
          <a:p>
            <a:pPr marL="0" indent="0"/>
            <a:endParaRPr lang="en-GB" sz="2800" dirty="0" smtClean="0"/>
          </a:p>
          <a:p>
            <a:pPr marL="0" indent="0">
              <a:buNone/>
            </a:pPr>
            <a:endParaRPr lang="es-ES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507288" cy="5505475"/>
          </a:xfrm>
        </p:spPr>
        <p:txBody>
          <a:bodyPr/>
          <a:lstStyle/>
          <a:p>
            <a:pPr marL="263525" indent="-263525"/>
            <a:r>
              <a:rPr lang="en-US" sz="2800" dirty="0" smtClean="0"/>
              <a:t>A higher competition between companies has a positive impact for consumers:</a:t>
            </a:r>
          </a:p>
          <a:p>
            <a:pPr marL="663575" lvl="1" indent="-263525"/>
            <a:r>
              <a:rPr lang="en-US" sz="2400" dirty="0" smtClean="0"/>
              <a:t>Wider offer of products and services</a:t>
            </a:r>
          </a:p>
          <a:p>
            <a:pPr marL="663575" lvl="1" indent="-263525"/>
            <a:r>
              <a:rPr lang="en-US" sz="2400" dirty="0" smtClean="0"/>
              <a:t>More innovative products</a:t>
            </a:r>
          </a:p>
          <a:p>
            <a:pPr marL="663575" lvl="1" indent="-263525"/>
            <a:r>
              <a:rPr lang="en-US" sz="2400" dirty="0" smtClean="0"/>
              <a:t>Lower prices</a:t>
            </a:r>
          </a:p>
          <a:p>
            <a:pPr marL="263525" indent="-263525"/>
            <a:r>
              <a:rPr lang="en-US" sz="2800" dirty="0" smtClean="0"/>
              <a:t>A higher competition in the labour market has a positive impact for companies: more offer of professionals</a:t>
            </a:r>
            <a:endParaRPr lang="en-GB" sz="2800" dirty="0" smtClean="0"/>
          </a:p>
          <a:p>
            <a:pPr>
              <a:spcAft>
                <a:spcPts val="1200"/>
              </a:spcAft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DISADVANTAGES OF BEING IN THE UE</a:t>
            </a:r>
            <a:endParaRPr lang="es-ES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435280" cy="5112568"/>
          </a:xfrm>
        </p:spPr>
        <p:txBody>
          <a:bodyPr>
            <a:normAutofit/>
          </a:bodyPr>
          <a:lstStyle/>
          <a:p>
            <a:pPr marL="263525" indent="-263525">
              <a:spcAft>
                <a:spcPts val="1800"/>
              </a:spcAft>
            </a:pPr>
            <a:r>
              <a:rPr lang="en-GB" sz="2800" dirty="0" smtClean="0"/>
              <a:t>With the introduction of the EURO, prices increased and citizens had a lower purchasing power</a:t>
            </a:r>
          </a:p>
          <a:p>
            <a:pPr marL="263525" indent="-263525">
              <a:spcAft>
                <a:spcPts val="1800"/>
              </a:spcAft>
            </a:pPr>
            <a:r>
              <a:rPr lang="en-GB" sz="2800" dirty="0" smtClean="0"/>
              <a:t>Loss of autonomy since a lot of laws and regulations are established by the EU</a:t>
            </a:r>
          </a:p>
          <a:p>
            <a:pPr marL="263525" indent="-263525">
              <a:spcAft>
                <a:spcPts val="1800"/>
              </a:spcAft>
            </a:pPr>
            <a:r>
              <a:rPr lang="en-GB" sz="2800" dirty="0" smtClean="0"/>
              <a:t>People seeking for a job suffer a higher competition on the labour market.</a:t>
            </a:r>
          </a:p>
          <a:p>
            <a:pPr marL="263525" indent="-263525">
              <a:spcAft>
                <a:spcPts val="1800"/>
              </a:spcAft>
            </a:pPr>
            <a:r>
              <a:rPr lang="en-GB" sz="2800" dirty="0" smtClean="0"/>
              <a:t>Higher competition for companies.</a:t>
            </a:r>
          </a:p>
          <a:p>
            <a:pPr marL="263525" indent="-263525">
              <a:spcAft>
                <a:spcPts val="1800"/>
              </a:spcAft>
            </a:pPr>
            <a:endParaRPr lang="es-ES" sz="2800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sz="2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</TotalTime>
  <Words>170</Words>
  <Application>Microsoft Office PowerPoint</Application>
  <PresentationFormat>Presentació en pantalla (4:3)</PresentationFormat>
  <Paragraphs>32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4</vt:i4>
      </vt:variant>
    </vt:vector>
  </HeadingPairs>
  <TitlesOfParts>
    <vt:vector size="5" baseType="lpstr">
      <vt:lpstr>Tema de Office</vt:lpstr>
      <vt:lpstr>ADVANTAGES AND DISADVANTAGES, ECONOMIC AND SOCIAL, FOR EU CITIZENS</vt:lpstr>
      <vt:lpstr>BENEFITS OF BEING IN THE UE </vt:lpstr>
      <vt:lpstr>Diapositiva 3</vt:lpstr>
      <vt:lpstr>DISADVANTAGES OF BEING IN THE 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IGUALADA</dc:title>
  <dc:creator>RAQUEL RG. GARCIA</dc:creator>
  <cp:lastModifiedBy>carbassam</cp:lastModifiedBy>
  <cp:revision>136</cp:revision>
  <dcterms:created xsi:type="dcterms:W3CDTF">2015-07-22T06:27:04Z</dcterms:created>
  <dcterms:modified xsi:type="dcterms:W3CDTF">2015-08-18T10:37:47Z</dcterms:modified>
</cp:coreProperties>
</file>