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C0"/>
    <a:srgbClr val="004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83" autoAdjust="0"/>
    <p:restoredTop sz="94660"/>
  </p:normalViewPr>
  <p:slideViewPr>
    <p:cSldViewPr snapToGrid="0">
      <p:cViewPr varScale="1">
        <p:scale>
          <a:sx n="112" d="100"/>
          <a:sy n="112" d="100"/>
        </p:scale>
        <p:origin x="-1000"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2B7E5E15-62EB-4BAD-96A3-9385DD01F39B}" type="datetimeFigureOut">
              <a:rPr lang="pt-PT" smtClean="0"/>
              <a:t>27/08/15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219813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B7E5E15-62EB-4BAD-96A3-9385DD01F39B}" type="datetimeFigureOut">
              <a:rPr lang="pt-PT" smtClean="0"/>
              <a:t>27/08/15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256511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B7E5E15-62EB-4BAD-96A3-9385DD01F39B}" type="datetimeFigureOut">
              <a:rPr lang="pt-PT" smtClean="0"/>
              <a:t>27/08/15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16287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B7E5E15-62EB-4BAD-96A3-9385DD01F39B}" type="datetimeFigureOut">
              <a:rPr lang="pt-PT" smtClean="0"/>
              <a:t>27/08/15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333877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2B7E5E15-62EB-4BAD-96A3-9385DD01F39B}" type="datetimeFigureOut">
              <a:rPr lang="pt-PT" smtClean="0"/>
              <a:t>27/08/15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81672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2B7E5E15-62EB-4BAD-96A3-9385DD01F39B}" type="datetimeFigureOut">
              <a:rPr lang="pt-PT" smtClean="0"/>
              <a:t>27/08/15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102759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2B7E5E15-62EB-4BAD-96A3-9385DD01F39B}" type="datetimeFigureOut">
              <a:rPr lang="pt-PT" smtClean="0"/>
              <a:t>27/08/15</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382243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2B7E5E15-62EB-4BAD-96A3-9385DD01F39B}" type="datetimeFigureOut">
              <a:rPr lang="pt-PT" smtClean="0"/>
              <a:t>27/08/15</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214008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B7E5E15-62EB-4BAD-96A3-9385DD01F39B}" type="datetimeFigureOut">
              <a:rPr lang="pt-PT" smtClean="0"/>
              <a:t>27/08/15</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239354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B7E5E15-62EB-4BAD-96A3-9385DD01F39B}" type="datetimeFigureOut">
              <a:rPr lang="pt-PT" smtClean="0"/>
              <a:t>27/08/15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152444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2B7E5E15-62EB-4BAD-96A3-9385DD01F39B}" type="datetimeFigureOut">
              <a:rPr lang="pt-PT" smtClean="0"/>
              <a:t>27/08/15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26D9D3C2-BDE8-49F2-A1C7-30A4C29F78E7}" type="slidenum">
              <a:rPr lang="pt-PT" smtClean="0"/>
              <a:t>‹#›</a:t>
            </a:fld>
            <a:endParaRPr lang="pt-PT"/>
          </a:p>
        </p:txBody>
      </p:sp>
    </p:spTree>
    <p:extLst>
      <p:ext uri="{BB962C8B-B14F-4D97-AF65-F5344CB8AC3E}">
        <p14:creationId xmlns:p14="http://schemas.microsoft.com/office/powerpoint/2010/main" val="40104189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E5E15-62EB-4BAD-96A3-9385DD01F39B}" type="datetimeFigureOut">
              <a:rPr lang="pt-PT" smtClean="0"/>
              <a:t>27/08/15</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9D3C2-BDE8-49F2-A1C7-30A4C29F78E7}" type="slidenum">
              <a:rPr lang="pt-PT" smtClean="0"/>
              <a:t>‹#›</a:t>
            </a:fld>
            <a:endParaRPr lang="pt-PT"/>
          </a:p>
        </p:txBody>
      </p:sp>
    </p:spTree>
    <p:extLst>
      <p:ext uri="{BB962C8B-B14F-4D97-AF65-F5344CB8AC3E}">
        <p14:creationId xmlns:p14="http://schemas.microsoft.com/office/powerpoint/2010/main" val="1397551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tângulo 7"/>
          <p:cNvSpPr/>
          <p:nvPr/>
        </p:nvSpPr>
        <p:spPr>
          <a:xfrm>
            <a:off x="-9686" y="552451"/>
            <a:ext cx="12211372" cy="2324100"/>
          </a:xfrm>
          <a:prstGeom prst="rect">
            <a:avLst/>
          </a:prstGeom>
          <a:solidFill>
            <a:srgbClr val="00478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9" name="CaixaDeTexto 8"/>
          <p:cNvSpPr txBox="1"/>
          <p:nvPr/>
        </p:nvSpPr>
        <p:spPr>
          <a:xfrm>
            <a:off x="804862" y="896332"/>
            <a:ext cx="10715625" cy="1569660"/>
          </a:xfrm>
          <a:prstGeom prst="rect">
            <a:avLst/>
          </a:prstGeom>
          <a:noFill/>
        </p:spPr>
        <p:txBody>
          <a:bodyPr wrap="square" rtlCol="0">
            <a:spAutoFit/>
          </a:bodyPr>
          <a:lstStyle/>
          <a:p>
            <a:pPr algn="just"/>
            <a:r>
              <a:rPr lang="en-GB" sz="48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4800" dirty="0">
              <a:solidFill>
                <a:schemeClr val="bg1"/>
              </a:solidFill>
              <a:latin typeface="Times New Roman" panose="02020603050405020304" pitchFamily="18" charset="0"/>
              <a:cs typeface="Times New Roman" panose="02020603050405020304" pitchFamily="18" charset="0"/>
            </a:endParaRPr>
          </a:p>
        </p:txBody>
      </p:sp>
      <p:sp>
        <p:nvSpPr>
          <p:cNvPr id="10" name="CaixaDeTexto 9"/>
          <p:cNvSpPr txBox="1"/>
          <p:nvPr/>
        </p:nvSpPr>
        <p:spPr>
          <a:xfrm>
            <a:off x="6743700" y="2876550"/>
            <a:ext cx="4776787" cy="738664"/>
          </a:xfrm>
          <a:prstGeom prst="rect">
            <a:avLst/>
          </a:prstGeom>
          <a:noFill/>
        </p:spPr>
        <p:txBody>
          <a:bodyPr wrap="square" rtlCol="0">
            <a:spAutoFit/>
          </a:bodyPr>
          <a:lstStyle/>
          <a:p>
            <a:r>
              <a:rPr lang="pt-PT" sz="4200" b="1" dirty="0" smtClean="0">
                <a:solidFill>
                  <a:srgbClr val="004787"/>
                </a:solidFill>
                <a:latin typeface="Times New Roman" panose="02020603050405020304" pitchFamily="18" charset="0"/>
                <a:cs typeface="Times New Roman" panose="02020603050405020304" pitchFamily="18" charset="0"/>
              </a:rPr>
              <a:t>DISADVANTAGES</a:t>
            </a:r>
            <a:endParaRPr lang="pt-PT" sz="4200" b="1" dirty="0">
              <a:solidFill>
                <a:srgbClr val="00478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5245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333375" y="1011911"/>
            <a:ext cx="11553825" cy="584775"/>
          </a:xfrm>
          <a:prstGeom prst="rect">
            <a:avLst/>
          </a:prstGeom>
          <a:noFill/>
        </p:spPr>
        <p:txBody>
          <a:bodyPr wrap="square" rtlCol="0">
            <a:spAutoFit/>
          </a:bodyPr>
          <a:lstStyle/>
          <a:p>
            <a:r>
              <a:rPr lang="en-GB" sz="3200" b="1" dirty="0">
                <a:latin typeface="Times New Roman" panose="02020603050405020304" pitchFamily="18" charset="0"/>
                <a:cs typeface="Times New Roman" panose="02020603050405020304" pitchFamily="18" charset="0"/>
              </a:rPr>
              <a:t>Some numbers to understand the current situation in Portugal</a:t>
            </a:r>
            <a:r>
              <a:rPr lang="en-GB" sz="3200" b="1" dirty="0" smtClean="0">
                <a:latin typeface="Times New Roman" panose="02020603050405020304" pitchFamily="18" charset="0"/>
                <a:cs typeface="Times New Roman" panose="02020603050405020304" pitchFamily="18" charset="0"/>
              </a:rPr>
              <a:t>:</a:t>
            </a: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3" name="CaixaDeTexto 2"/>
          <p:cNvSpPr txBox="1"/>
          <p:nvPr/>
        </p:nvSpPr>
        <p:spPr>
          <a:xfrm>
            <a:off x="6110287" y="2100937"/>
            <a:ext cx="5691188" cy="1985159"/>
          </a:xfrm>
          <a:prstGeom prst="rect">
            <a:avLst/>
          </a:prstGeom>
          <a:noFill/>
        </p:spPr>
        <p:txBody>
          <a:bodyPr wrap="square" rtlCol="0">
            <a:spAutoFit/>
          </a:bodyPr>
          <a:lstStyle/>
          <a:p>
            <a:endParaRPr lang="pt-PT" sz="1100" b="1" dirty="0" smtClean="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 More than 500.000 emigrants (the number of 23.000 Portuguese who emigrated in 2009 went up to 134.000 in 2014)</a:t>
            </a:r>
            <a:endParaRPr lang="pt-PT" sz="2800" b="1"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431005" y="5329011"/>
            <a:ext cx="5400040" cy="253916"/>
          </a:xfrm>
          <a:prstGeom prst="rect">
            <a:avLst/>
          </a:prstGeom>
          <a:solidFill>
            <a:schemeClr val="accent1">
              <a:lumMod val="75000"/>
            </a:schemeClr>
          </a:solidFill>
          <a:ln>
            <a:noFill/>
          </a:ln>
        </p:spPr>
        <p:txBody>
          <a:bodyPr wrap="square" rtlCol="0">
            <a:spAutoFit/>
          </a:bodyPr>
          <a:lstStyle/>
          <a:p>
            <a:pPr algn="ctr"/>
            <a:r>
              <a:rPr lang="pt-PT" sz="1050" b="1" dirty="0" smtClean="0">
                <a:solidFill>
                  <a:schemeClr val="bg1"/>
                </a:solidFill>
                <a:latin typeface="Times New Roman" panose="02020603050405020304" pitchFamily="18" charset="0"/>
                <a:cs typeface="Times New Roman" panose="02020603050405020304" pitchFamily="18" charset="0"/>
              </a:rPr>
              <a:t>EMIGRAÇÃO EM PORTUGAL ENTRE 2002 E 2014</a:t>
            </a:r>
            <a:endParaRPr lang="pt-PT" sz="1050" b="1" dirty="0">
              <a:solidFill>
                <a:schemeClr val="bg1"/>
              </a:solidFill>
              <a:latin typeface="Times New Roman" panose="02020603050405020304" pitchFamily="18" charset="0"/>
              <a:cs typeface="Times New Roman" panose="02020603050405020304" pitchFamily="18" charset="0"/>
            </a:endParaRPr>
          </a:p>
        </p:txBody>
      </p:sp>
      <p:pic>
        <p:nvPicPr>
          <p:cNvPr id="13" name="Imagem 12" descr="Emigração em Portugal entre 2002 e 2014"/>
          <p:cNvPicPr/>
          <p:nvPr/>
        </p:nvPicPr>
        <p:blipFill>
          <a:blip r:embed="rId3">
            <a:extLst>
              <a:ext uri="{28A0092B-C50C-407E-A947-70E740481C1C}">
                <a14:useLocalDpi xmlns:a14="http://schemas.microsoft.com/office/drawing/2010/main" val="0"/>
              </a:ext>
            </a:extLst>
          </a:blip>
          <a:srcRect/>
          <a:stretch>
            <a:fillRect/>
          </a:stretch>
        </p:blipFill>
        <p:spPr bwMode="auto">
          <a:xfrm>
            <a:off x="431005" y="1828800"/>
            <a:ext cx="5400040" cy="3482975"/>
          </a:xfrm>
          <a:prstGeom prst="rect">
            <a:avLst/>
          </a:prstGeom>
          <a:noFill/>
          <a:ln>
            <a:noFill/>
          </a:ln>
          <a:effectLst>
            <a:softEdge rad="38100"/>
          </a:effectLst>
        </p:spPr>
      </p:pic>
    </p:spTree>
    <p:extLst>
      <p:ext uri="{BB962C8B-B14F-4D97-AF65-F5344CB8AC3E}">
        <p14:creationId xmlns:p14="http://schemas.microsoft.com/office/powerpoint/2010/main" val="1274213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333375" y="1011911"/>
            <a:ext cx="11553825"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Some numbers to understand the current situation in Portugal</a:t>
            </a:r>
            <a:r>
              <a:rPr lang="en-GB" sz="2800" b="1" dirty="0" smtClean="0">
                <a:latin typeface="Times New Roman" panose="02020603050405020304" pitchFamily="18" charset="0"/>
                <a:cs typeface="Times New Roman" panose="02020603050405020304" pitchFamily="18" charset="0"/>
              </a:rPr>
              <a:t>:</a:t>
            </a: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3" name="CaixaDeTexto 2"/>
          <p:cNvSpPr txBox="1"/>
          <p:nvPr/>
        </p:nvSpPr>
        <p:spPr>
          <a:xfrm>
            <a:off x="6110287" y="2347158"/>
            <a:ext cx="4672013" cy="1985159"/>
          </a:xfrm>
          <a:prstGeom prst="rect">
            <a:avLst/>
          </a:prstGeom>
          <a:noFill/>
        </p:spPr>
        <p:txBody>
          <a:bodyPr wrap="square" rtlCol="0">
            <a:spAutoFit/>
          </a:bodyPr>
          <a:lstStyle/>
          <a:p>
            <a:endParaRPr lang="pt-PT" sz="1100" b="1" dirty="0" smtClean="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 Real Gross Domestic Product fell from EUR 182 billion in 2008 to EUR 168 billion in 2014</a:t>
            </a:r>
            <a:endParaRPr lang="pt-PT" sz="2800" b="1"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333375" y="5046327"/>
            <a:ext cx="5400040" cy="253916"/>
          </a:xfrm>
          <a:prstGeom prst="rect">
            <a:avLst/>
          </a:prstGeom>
          <a:solidFill>
            <a:schemeClr val="accent1">
              <a:lumMod val="75000"/>
            </a:schemeClr>
          </a:solidFill>
          <a:ln>
            <a:noFill/>
          </a:ln>
        </p:spPr>
        <p:txBody>
          <a:bodyPr wrap="square" rtlCol="0">
            <a:spAutoFit/>
          </a:bodyPr>
          <a:lstStyle/>
          <a:p>
            <a:pPr algn="ctr"/>
            <a:r>
              <a:rPr lang="pt-PT" sz="1050" b="1" dirty="0" smtClean="0">
                <a:solidFill>
                  <a:schemeClr val="bg1"/>
                </a:solidFill>
                <a:latin typeface="Times New Roman" panose="02020603050405020304" pitchFamily="18" charset="0"/>
                <a:cs typeface="Times New Roman" panose="02020603050405020304" pitchFamily="18" charset="0"/>
              </a:rPr>
              <a:t>EVOLUÇÃO REAL DO PIB</a:t>
            </a:r>
            <a:endParaRPr lang="pt-PT" sz="1050" b="1" dirty="0">
              <a:solidFill>
                <a:schemeClr val="bg1"/>
              </a:solidFill>
              <a:latin typeface="Times New Roman" panose="02020603050405020304" pitchFamily="18" charset="0"/>
              <a:cs typeface="Times New Roman" panose="02020603050405020304" pitchFamily="18" charset="0"/>
            </a:endParaRPr>
          </a:p>
        </p:txBody>
      </p:sp>
      <p:pic>
        <p:nvPicPr>
          <p:cNvPr id="14" name="Imagem 13" descr="Evolução real do PIB"/>
          <p:cNvPicPr/>
          <p:nvPr/>
        </p:nvPicPr>
        <p:blipFill>
          <a:blip r:embed="rId3">
            <a:extLst>
              <a:ext uri="{28A0092B-C50C-407E-A947-70E740481C1C}">
                <a14:useLocalDpi xmlns:a14="http://schemas.microsoft.com/office/drawing/2010/main" val="0"/>
              </a:ext>
            </a:extLst>
          </a:blip>
          <a:srcRect/>
          <a:stretch>
            <a:fillRect/>
          </a:stretch>
        </p:blipFill>
        <p:spPr bwMode="auto">
          <a:xfrm>
            <a:off x="333375" y="1901172"/>
            <a:ext cx="5400040" cy="3145155"/>
          </a:xfrm>
          <a:prstGeom prst="rect">
            <a:avLst/>
          </a:prstGeom>
          <a:noFill/>
          <a:ln>
            <a:noFill/>
          </a:ln>
          <a:effectLst>
            <a:softEdge rad="38100"/>
          </a:effectLst>
        </p:spPr>
      </p:pic>
    </p:spTree>
    <p:extLst>
      <p:ext uri="{BB962C8B-B14F-4D97-AF65-F5344CB8AC3E}">
        <p14:creationId xmlns:p14="http://schemas.microsoft.com/office/powerpoint/2010/main" val="25133623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333375" y="1011911"/>
            <a:ext cx="11553825"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Some numbers to understand the current situation in Portugal</a:t>
            </a:r>
            <a:r>
              <a:rPr lang="en-GB" sz="2800" b="1" dirty="0" smtClean="0">
                <a:latin typeface="Times New Roman" panose="02020603050405020304" pitchFamily="18" charset="0"/>
                <a:cs typeface="Times New Roman" panose="02020603050405020304" pitchFamily="18" charset="0"/>
              </a:rPr>
              <a:t>:</a:t>
            </a: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3" name="CaixaDeTexto 2"/>
          <p:cNvSpPr txBox="1"/>
          <p:nvPr/>
        </p:nvSpPr>
        <p:spPr>
          <a:xfrm>
            <a:off x="6110287" y="2347158"/>
            <a:ext cx="4672013" cy="1554272"/>
          </a:xfrm>
          <a:prstGeom prst="rect">
            <a:avLst/>
          </a:prstGeom>
          <a:noFill/>
        </p:spPr>
        <p:txBody>
          <a:bodyPr wrap="square" rtlCol="0">
            <a:spAutoFit/>
          </a:bodyPr>
          <a:lstStyle/>
          <a:p>
            <a:endParaRPr lang="pt-PT" sz="1100" b="1" dirty="0" smtClean="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 Public investment declined  from 7.2 billion in 2009 to EUR 3.5 billion in 2014</a:t>
            </a:r>
            <a:endParaRPr lang="pt-PT" sz="2800" b="1"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333375" y="5046327"/>
            <a:ext cx="5400040" cy="415498"/>
          </a:xfrm>
          <a:prstGeom prst="rect">
            <a:avLst/>
          </a:prstGeom>
          <a:solidFill>
            <a:schemeClr val="accent1">
              <a:lumMod val="75000"/>
            </a:schemeClr>
          </a:solidFill>
          <a:ln>
            <a:noFill/>
          </a:ln>
        </p:spPr>
        <p:txBody>
          <a:bodyPr wrap="square" rtlCol="0">
            <a:spAutoFit/>
          </a:bodyPr>
          <a:lstStyle/>
          <a:p>
            <a:pPr algn="ctr"/>
            <a:r>
              <a:rPr lang="pt-PT" sz="1050" b="1" dirty="0" smtClean="0">
                <a:solidFill>
                  <a:schemeClr val="bg1"/>
                </a:solidFill>
                <a:latin typeface="Times New Roman" panose="02020603050405020304" pitchFamily="18" charset="0"/>
                <a:cs typeface="Times New Roman" panose="02020603050405020304" pitchFamily="18" charset="0"/>
              </a:rPr>
              <a:t>DESPESAS COM EDUCAÇÃO, SERVIÇO NACIONAL DE SAÚDE</a:t>
            </a:r>
          </a:p>
          <a:p>
            <a:pPr algn="ctr"/>
            <a:r>
              <a:rPr lang="pt-PT" sz="1050" b="1" dirty="0" smtClean="0">
                <a:solidFill>
                  <a:schemeClr val="bg1"/>
                </a:solidFill>
                <a:latin typeface="Times New Roman" panose="02020603050405020304" pitchFamily="18" charset="0"/>
                <a:cs typeface="Times New Roman" panose="02020603050405020304" pitchFamily="18" charset="0"/>
              </a:rPr>
              <a:t>E PRESTAÇÕES SOCIAIS</a:t>
            </a:r>
            <a:endParaRPr lang="pt-PT" sz="1050" b="1" dirty="0">
              <a:solidFill>
                <a:schemeClr val="bg1"/>
              </a:solidFill>
              <a:latin typeface="Times New Roman" panose="02020603050405020304" pitchFamily="18" charset="0"/>
              <a:cs typeface="Times New Roman" panose="02020603050405020304" pitchFamily="18" charset="0"/>
            </a:endParaRPr>
          </a:p>
        </p:txBody>
      </p:sp>
      <p:pic>
        <p:nvPicPr>
          <p:cNvPr id="13" name="Imagem 12" descr="Despesas com educação, Serviço Nacional de Saúde e prestações sociais"/>
          <p:cNvPicPr/>
          <p:nvPr/>
        </p:nvPicPr>
        <p:blipFill>
          <a:blip r:embed="rId3">
            <a:extLst>
              <a:ext uri="{28A0092B-C50C-407E-A947-70E740481C1C}">
                <a14:useLocalDpi xmlns:a14="http://schemas.microsoft.com/office/drawing/2010/main" val="0"/>
              </a:ext>
            </a:extLst>
          </a:blip>
          <a:srcRect/>
          <a:stretch>
            <a:fillRect/>
          </a:stretch>
        </p:blipFill>
        <p:spPr bwMode="auto">
          <a:xfrm>
            <a:off x="333375" y="1901172"/>
            <a:ext cx="5400040" cy="3145155"/>
          </a:xfrm>
          <a:prstGeom prst="rect">
            <a:avLst/>
          </a:prstGeom>
          <a:noFill/>
          <a:ln>
            <a:noFill/>
          </a:ln>
          <a:effectLst>
            <a:softEdge rad="38100"/>
          </a:effectLst>
        </p:spPr>
      </p:pic>
    </p:spTree>
    <p:extLst>
      <p:ext uri="{BB962C8B-B14F-4D97-AF65-F5344CB8AC3E}">
        <p14:creationId xmlns:p14="http://schemas.microsoft.com/office/powerpoint/2010/main" val="3993876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333375" y="1011911"/>
            <a:ext cx="11553825"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Some numbers to understand the current situation in Portugal</a:t>
            </a:r>
            <a:r>
              <a:rPr lang="en-GB" sz="2800" b="1" dirty="0" smtClean="0">
                <a:latin typeface="Times New Roman" panose="02020603050405020304" pitchFamily="18" charset="0"/>
                <a:cs typeface="Times New Roman" panose="02020603050405020304" pitchFamily="18" charset="0"/>
              </a:rPr>
              <a:t>:</a:t>
            </a: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3" name="CaixaDeTexto 2"/>
          <p:cNvSpPr txBox="1"/>
          <p:nvPr/>
        </p:nvSpPr>
        <p:spPr>
          <a:xfrm>
            <a:off x="6110287" y="2347158"/>
            <a:ext cx="5424488" cy="2416046"/>
          </a:xfrm>
          <a:prstGeom prst="rect">
            <a:avLst/>
          </a:prstGeom>
          <a:noFill/>
        </p:spPr>
        <p:txBody>
          <a:bodyPr wrap="square" rtlCol="0">
            <a:spAutoFit/>
          </a:bodyPr>
          <a:lstStyle/>
          <a:p>
            <a:endParaRPr lang="pt-PT" sz="1100" b="1" dirty="0" smtClean="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 Gross external debt stands at </a:t>
            </a:r>
            <a:r>
              <a:rPr lang="en-GB" sz="2800" b="1" dirty="0" smtClean="0">
                <a:latin typeface="Times New Roman" panose="02020603050405020304" pitchFamily="18" charset="0"/>
                <a:cs typeface="Times New Roman" panose="02020603050405020304" pitchFamily="18" charset="0"/>
              </a:rPr>
              <a:t>235% </a:t>
            </a:r>
            <a:r>
              <a:rPr lang="en-GB" sz="2800" b="1" dirty="0">
                <a:latin typeface="Times New Roman" panose="02020603050405020304" pitchFamily="18" charset="0"/>
                <a:cs typeface="Times New Roman" panose="02020603050405020304" pitchFamily="18" charset="0"/>
              </a:rPr>
              <a:t>of </a:t>
            </a:r>
            <a:r>
              <a:rPr lang="en-GB" sz="2800" b="1" dirty="0" smtClean="0">
                <a:latin typeface="Times New Roman" panose="02020603050405020304" pitchFamily="18" charset="0"/>
                <a:cs typeface="Times New Roman" panose="02020603050405020304" pitchFamily="18" charset="0"/>
              </a:rPr>
              <a:t>GDP</a:t>
            </a:r>
          </a:p>
          <a:p>
            <a:endParaRPr lang="en-GB" sz="2800" b="1" dirty="0">
              <a:latin typeface="Times New Roman" panose="02020603050405020304" pitchFamily="18" charset="0"/>
              <a:cs typeface="Times New Roman" panose="02020603050405020304" pitchFamily="18" charset="0"/>
            </a:endParaRPr>
          </a:p>
          <a:p>
            <a:r>
              <a:rPr lang="pt-PT" sz="2800" b="1" dirty="0">
                <a:latin typeface="Times New Roman" panose="02020603050405020304" pitchFamily="18" charset="0"/>
                <a:cs typeface="Times New Roman" panose="02020603050405020304" pitchFamily="18" charset="0"/>
              </a:rPr>
              <a:t>• </a:t>
            </a:r>
            <a:r>
              <a:rPr lang="pt-PT" sz="2800" b="1" dirty="0" err="1">
                <a:latin typeface="Times New Roman" panose="02020603050405020304" pitchFamily="18" charset="0"/>
                <a:cs typeface="Times New Roman" panose="02020603050405020304" pitchFamily="18" charset="0"/>
              </a:rPr>
              <a:t>Public</a:t>
            </a:r>
            <a:r>
              <a:rPr lang="pt-PT" sz="2800" b="1" dirty="0">
                <a:latin typeface="Times New Roman" panose="02020603050405020304" pitchFamily="18" charset="0"/>
                <a:cs typeface="Times New Roman" panose="02020603050405020304" pitchFamily="18" charset="0"/>
              </a:rPr>
              <a:t> </a:t>
            </a:r>
            <a:r>
              <a:rPr lang="pt-PT" sz="2800" b="1" dirty="0" err="1">
                <a:latin typeface="Times New Roman" panose="02020603050405020304" pitchFamily="18" charset="0"/>
                <a:cs typeface="Times New Roman" panose="02020603050405020304" pitchFamily="18" charset="0"/>
              </a:rPr>
              <a:t>debt</a:t>
            </a:r>
            <a:r>
              <a:rPr lang="pt-PT" sz="2800" b="1" dirty="0">
                <a:latin typeface="Times New Roman" panose="02020603050405020304" pitchFamily="18" charset="0"/>
                <a:cs typeface="Times New Roman" panose="02020603050405020304" pitchFamily="18" charset="0"/>
              </a:rPr>
              <a:t> </a:t>
            </a:r>
            <a:r>
              <a:rPr lang="pt-PT" sz="2800" b="1" dirty="0" err="1">
                <a:latin typeface="Times New Roman" panose="02020603050405020304" pitchFamily="18" charset="0"/>
                <a:cs typeface="Times New Roman" panose="02020603050405020304" pitchFamily="18" charset="0"/>
              </a:rPr>
              <a:t>stood</a:t>
            </a:r>
            <a:r>
              <a:rPr lang="pt-PT" sz="2800" b="1" dirty="0">
                <a:latin typeface="Times New Roman" panose="02020603050405020304" pitchFamily="18" charset="0"/>
                <a:cs typeface="Times New Roman" panose="02020603050405020304" pitchFamily="18" charset="0"/>
              </a:rPr>
              <a:t> </a:t>
            </a:r>
            <a:r>
              <a:rPr lang="pt-PT" sz="2800" b="1" dirty="0" err="1">
                <a:latin typeface="Times New Roman" panose="02020603050405020304" pitchFamily="18" charset="0"/>
                <a:cs typeface="Times New Roman" panose="02020603050405020304" pitchFamily="18" charset="0"/>
              </a:rPr>
              <a:t>at</a:t>
            </a:r>
            <a:r>
              <a:rPr lang="pt-PT" sz="2800" b="1" dirty="0">
                <a:latin typeface="Times New Roman" panose="02020603050405020304" pitchFamily="18" charset="0"/>
                <a:cs typeface="Times New Roman" panose="02020603050405020304" pitchFamily="18" charset="0"/>
              </a:rPr>
              <a:t> </a:t>
            </a:r>
            <a:r>
              <a:rPr lang="pt-PT" sz="2800" b="1" dirty="0" smtClean="0">
                <a:latin typeface="Times New Roman" panose="02020603050405020304" pitchFamily="18" charset="0"/>
                <a:cs typeface="Times New Roman" panose="02020603050405020304" pitchFamily="18" charset="0"/>
              </a:rPr>
              <a:t>130,2% </a:t>
            </a:r>
            <a:r>
              <a:rPr lang="pt-PT" sz="2800" b="1" dirty="0" err="1">
                <a:latin typeface="Times New Roman" panose="02020603050405020304" pitchFamily="18" charset="0"/>
                <a:cs typeface="Times New Roman" panose="02020603050405020304" pitchFamily="18" charset="0"/>
              </a:rPr>
              <a:t>of</a:t>
            </a:r>
            <a:r>
              <a:rPr lang="pt-PT" sz="2800" b="1" dirty="0">
                <a:latin typeface="Times New Roman" panose="02020603050405020304" pitchFamily="18" charset="0"/>
                <a:cs typeface="Times New Roman" panose="02020603050405020304" pitchFamily="18" charset="0"/>
              </a:rPr>
              <a:t> </a:t>
            </a:r>
            <a:r>
              <a:rPr lang="pt-PT" sz="2800" b="1" dirty="0" err="1">
                <a:latin typeface="Times New Roman" panose="02020603050405020304" pitchFamily="18" charset="0"/>
                <a:cs typeface="Times New Roman" panose="02020603050405020304" pitchFamily="18" charset="0"/>
              </a:rPr>
              <a:t>the</a:t>
            </a:r>
            <a:r>
              <a:rPr lang="pt-PT" sz="2800" b="1" dirty="0">
                <a:latin typeface="Times New Roman" panose="02020603050405020304" pitchFamily="18" charset="0"/>
                <a:cs typeface="Times New Roman" panose="02020603050405020304" pitchFamily="18" charset="0"/>
              </a:rPr>
              <a:t> GDP in </a:t>
            </a:r>
            <a:r>
              <a:rPr lang="pt-PT" sz="2800" b="1" dirty="0" smtClean="0">
                <a:latin typeface="Times New Roman" panose="02020603050405020304" pitchFamily="18" charset="0"/>
                <a:cs typeface="Times New Roman" panose="02020603050405020304" pitchFamily="18" charset="0"/>
              </a:rPr>
              <a:t>2014</a:t>
            </a:r>
            <a:endParaRPr lang="pt-PT" sz="2800" b="1"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333375" y="5046327"/>
            <a:ext cx="5400040" cy="253916"/>
          </a:xfrm>
          <a:prstGeom prst="rect">
            <a:avLst/>
          </a:prstGeom>
          <a:solidFill>
            <a:schemeClr val="accent1">
              <a:lumMod val="75000"/>
            </a:schemeClr>
          </a:solidFill>
          <a:ln>
            <a:noFill/>
          </a:ln>
        </p:spPr>
        <p:txBody>
          <a:bodyPr wrap="square" rtlCol="0">
            <a:spAutoFit/>
          </a:bodyPr>
          <a:lstStyle/>
          <a:p>
            <a:pPr algn="ctr"/>
            <a:r>
              <a:rPr lang="pt-PT" sz="1050" b="1" dirty="0" smtClean="0">
                <a:solidFill>
                  <a:schemeClr val="bg1"/>
                </a:solidFill>
                <a:latin typeface="Times New Roman" panose="02020603050405020304" pitchFamily="18" charset="0"/>
                <a:cs typeface="Times New Roman" panose="02020603050405020304" pitchFamily="18" charset="0"/>
              </a:rPr>
              <a:t>EVOLUÇÃO DA DÍVIDA PÚBLICA EM % DO PIB</a:t>
            </a:r>
            <a:endParaRPr lang="pt-PT" sz="1050" b="1" dirty="0">
              <a:solidFill>
                <a:schemeClr val="bg1"/>
              </a:solidFill>
              <a:latin typeface="Times New Roman" panose="02020603050405020304" pitchFamily="18" charset="0"/>
              <a:cs typeface="Times New Roman" panose="02020603050405020304" pitchFamily="18" charset="0"/>
            </a:endParaRPr>
          </a:p>
        </p:txBody>
      </p:sp>
      <p:pic>
        <p:nvPicPr>
          <p:cNvPr id="14" name="Imagem 13" descr="Evolução da dívida pública em % do PIB"/>
          <p:cNvPicPr/>
          <p:nvPr/>
        </p:nvPicPr>
        <p:blipFill>
          <a:blip r:embed="rId3">
            <a:extLst>
              <a:ext uri="{28A0092B-C50C-407E-A947-70E740481C1C}">
                <a14:useLocalDpi xmlns:a14="http://schemas.microsoft.com/office/drawing/2010/main" val="0"/>
              </a:ext>
            </a:extLst>
          </a:blip>
          <a:srcRect/>
          <a:stretch>
            <a:fillRect/>
          </a:stretch>
        </p:blipFill>
        <p:spPr bwMode="auto">
          <a:xfrm>
            <a:off x="333375" y="1901172"/>
            <a:ext cx="5400040" cy="3145155"/>
          </a:xfrm>
          <a:prstGeom prst="rect">
            <a:avLst/>
          </a:prstGeom>
          <a:noFill/>
          <a:ln>
            <a:noFill/>
          </a:ln>
          <a:effectLst>
            <a:softEdge rad="38100"/>
          </a:effectLst>
        </p:spPr>
      </p:pic>
    </p:spTree>
    <p:extLst>
      <p:ext uri="{BB962C8B-B14F-4D97-AF65-F5344CB8AC3E}">
        <p14:creationId xmlns:p14="http://schemas.microsoft.com/office/powerpoint/2010/main" val="1832252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5671"/>
            <a:ext cx="10515600" cy="3379386"/>
          </a:xfrm>
        </p:spPr>
        <p:txBody>
          <a:bodyPr>
            <a:normAutofit/>
          </a:bodyPr>
          <a:lstStyle/>
          <a:p>
            <a:pPr marL="0" indent="0">
              <a:buNone/>
            </a:pPr>
            <a:r>
              <a:rPr lang="en-US" sz="2000" dirty="0" smtClean="0"/>
              <a:t>These examples clearly show us the fragility of the pillars of the European Union.</a:t>
            </a:r>
          </a:p>
          <a:p>
            <a:pPr marL="0" indent="0">
              <a:buNone/>
            </a:pPr>
            <a:r>
              <a:rPr lang="en-US" sz="2000" dirty="0" smtClean="0"/>
              <a:t>Thus, the data provide evidence of the profound contradictions which the European Union faces today and that possibly already lie at its origins.</a:t>
            </a:r>
          </a:p>
          <a:p>
            <a:pPr marL="0" indent="0">
              <a:buNone/>
            </a:pPr>
            <a:r>
              <a:rPr lang="en-US" sz="2000" dirty="0" smtClean="0"/>
              <a:t>Against this background, the only answer </a:t>
            </a:r>
            <a:r>
              <a:rPr lang="en-US" sz="2000" dirty="0"/>
              <a:t>will be to stop </a:t>
            </a:r>
            <a:r>
              <a:rPr lang="en-US" sz="2000" dirty="0" smtClean="0"/>
              <a:t>pursuing </a:t>
            </a:r>
            <a:r>
              <a:rPr lang="en-US" sz="2000" dirty="0"/>
              <a:t>a mistaken path which, if we continue along </a:t>
            </a:r>
            <a:r>
              <a:rPr lang="en-US" sz="2000" dirty="0" smtClean="0"/>
              <a:t>it, </a:t>
            </a:r>
            <a:r>
              <a:rPr lang="en-US" sz="2000" dirty="0"/>
              <a:t>will lead to the ultimate crisis of </a:t>
            </a:r>
            <a:r>
              <a:rPr lang="en-US" sz="2000" dirty="0" smtClean="0"/>
              <a:t>Europe.</a:t>
            </a:r>
          </a:p>
          <a:p>
            <a:pPr marL="0" indent="0">
              <a:buNone/>
            </a:pPr>
            <a:r>
              <a:rPr lang="en-US" sz="2000" dirty="0"/>
              <a:t>Together we must call </a:t>
            </a:r>
            <a:r>
              <a:rPr lang="en-US" sz="2000" dirty="0" smtClean="0"/>
              <a:t>and </a:t>
            </a:r>
            <a:r>
              <a:rPr lang="en-US" sz="2000" dirty="0"/>
              <a:t>work </a:t>
            </a:r>
            <a:r>
              <a:rPr lang="en-US" sz="2000" dirty="0" smtClean="0"/>
              <a:t>for a </a:t>
            </a:r>
            <a:r>
              <a:rPr lang="en-US" sz="2000" dirty="0"/>
              <a:t>E</a:t>
            </a:r>
            <a:r>
              <a:rPr lang="en-US" sz="2000" dirty="0" smtClean="0"/>
              <a:t>uropean </a:t>
            </a:r>
            <a:r>
              <a:rPr lang="en-US" sz="2000" dirty="0"/>
              <a:t>response to general </a:t>
            </a:r>
            <a:r>
              <a:rPr lang="en-US" sz="2000" dirty="0" smtClean="0"/>
              <a:t>crises.</a:t>
            </a:r>
          </a:p>
          <a:p>
            <a:pPr marL="0" indent="0">
              <a:buNone/>
            </a:pPr>
            <a:endParaRPr lang="en-US" sz="2000" dirty="0"/>
          </a:p>
          <a:p>
            <a:pPr marL="0" indent="0">
              <a:buNone/>
            </a:pPr>
            <a:r>
              <a:rPr lang="en-US" sz="2000" dirty="0" smtClean="0"/>
              <a:t>Hopefully, debates like this will contribute to rethink policies and strategies to overcome the social and economic problems of our membership.</a:t>
            </a:r>
            <a:endParaRPr lang="en-US" sz="2000" dirty="0"/>
          </a:p>
        </p:txBody>
      </p:sp>
      <p:sp>
        <p:nvSpPr>
          <p:cNvPr id="4" name="CaixaDeTexto 11"/>
          <p:cNvSpPr txBox="1"/>
          <p:nvPr/>
        </p:nvSpPr>
        <p:spPr>
          <a:xfrm>
            <a:off x="957007" y="4842454"/>
            <a:ext cx="7513045" cy="507831"/>
          </a:xfrm>
          <a:prstGeom prst="rect">
            <a:avLst/>
          </a:prstGeom>
          <a:noFill/>
        </p:spPr>
        <p:txBody>
          <a:bodyPr wrap="square" rtlCol="0">
            <a:spAutoFit/>
          </a:bodyPr>
          <a:lstStyle/>
          <a:p>
            <a:pPr algn="ctr"/>
            <a:r>
              <a:rPr lang="en-GB" sz="2700" b="1" dirty="0" smtClean="0">
                <a:latin typeface="Times New Roman" panose="02020603050405020304" pitchFamily="18" charset="0"/>
                <a:cs typeface="Times New Roman" panose="02020603050405020304" pitchFamily="18" charset="0"/>
              </a:rPr>
              <a:t>Thank you very much for your attention!</a:t>
            </a:r>
            <a:endParaRPr lang="en-GB" sz="2700" b="1" dirty="0" smtClean="0">
              <a:latin typeface="Times New Roman" panose="02020603050405020304" pitchFamily="18" charset="0"/>
              <a:cs typeface="Times New Roman" panose="02020603050405020304" pitchFamily="18" charset="0"/>
            </a:endParaRPr>
          </a:p>
        </p:txBody>
      </p:sp>
      <p:pic>
        <p:nvPicPr>
          <p:cNvPr id="5"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287" y="4829414"/>
            <a:ext cx="2604534" cy="1849544"/>
          </a:xfrm>
          <a:prstGeom prst="rect">
            <a:avLst/>
          </a:prstGeom>
        </p:spPr>
      </p:pic>
    </p:spTree>
    <p:extLst>
      <p:ext uri="{BB962C8B-B14F-4D97-AF65-F5344CB8AC3E}">
        <p14:creationId xmlns:p14="http://schemas.microsoft.com/office/powerpoint/2010/main" val="297531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830" y="4578311"/>
            <a:ext cx="2000250" cy="1952096"/>
          </a:xfrm>
          <a:prstGeom prst="rect">
            <a:avLst/>
          </a:prstGeom>
        </p:spPr>
      </p:pic>
      <p:pic>
        <p:nvPicPr>
          <p:cNvPr id="13" name="Image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5" y="827518"/>
            <a:ext cx="5067300" cy="4726841"/>
          </a:xfrm>
          <a:prstGeom prst="rect">
            <a:avLst/>
          </a:prstGeom>
        </p:spPr>
      </p:pic>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11" name="CaixaDeTexto 10"/>
          <p:cNvSpPr txBox="1"/>
          <p:nvPr/>
        </p:nvSpPr>
        <p:spPr>
          <a:xfrm>
            <a:off x="5339431" y="1334338"/>
            <a:ext cx="6419850" cy="2369880"/>
          </a:xfrm>
          <a:prstGeom prst="rect">
            <a:avLst/>
          </a:prstGeom>
          <a:noFill/>
        </p:spPr>
        <p:txBody>
          <a:bodyPr wrap="square" rtlCol="0">
            <a:spAutoFit/>
          </a:bodyPr>
          <a:lstStyle/>
          <a:p>
            <a:r>
              <a:rPr lang="en-GB" sz="2800" b="1" dirty="0">
                <a:cs typeface="Times New Roman" panose="02020603050405020304" pitchFamily="18" charset="0"/>
              </a:rPr>
              <a:t>Disposal of monetary sovereignty to join the euro in the Maastricht </a:t>
            </a:r>
            <a:r>
              <a:rPr lang="en-GB" sz="2800" b="1" dirty="0" smtClean="0">
                <a:cs typeface="Times New Roman" panose="02020603050405020304" pitchFamily="18" charset="0"/>
              </a:rPr>
              <a:t>Treaty</a:t>
            </a:r>
          </a:p>
          <a:p>
            <a:endParaRPr lang="en-GB" sz="4000" b="1" dirty="0" smtClean="0">
              <a:latin typeface="Times New Roman" panose="02020603050405020304" pitchFamily="18" charset="0"/>
              <a:cs typeface="Times New Roman" panose="02020603050405020304" pitchFamily="18" charset="0"/>
            </a:endParaRPr>
          </a:p>
          <a:p>
            <a:endParaRPr lang="en-GB" sz="4000" b="1" dirty="0" smtClean="0">
              <a:latin typeface="Times New Roman" panose="02020603050405020304" pitchFamily="18" charset="0"/>
              <a:cs typeface="Times New Roman" panose="02020603050405020304" pitchFamily="18" charset="0"/>
            </a:endParaRPr>
          </a:p>
          <a:p>
            <a:endParaRPr lang="pt-P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3841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12" name="CaixaDeTexto 11"/>
          <p:cNvSpPr txBox="1"/>
          <p:nvPr/>
        </p:nvSpPr>
        <p:spPr>
          <a:xfrm>
            <a:off x="6734174" y="1847849"/>
            <a:ext cx="5038725" cy="1815882"/>
          </a:xfrm>
          <a:prstGeom prst="rect">
            <a:avLst/>
          </a:prstGeom>
          <a:noFill/>
        </p:spPr>
        <p:txBody>
          <a:bodyPr wrap="square" rtlCol="0">
            <a:spAutoFit/>
          </a:bodyPr>
          <a:lstStyle/>
          <a:p>
            <a:r>
              <a:rPr lang="en-GB" sz="2800" b="1" dirty="0">
                <a:latin typeface="Colibri"/>
                <a:cs typeface="Colibri"/>
              </a:rPr>
              <a:t>Transfer of the management of the living resources in our Exclusive Economic Zone to the </a:t>
            </a:r>
            <a:r>
              <a:rPr lang="en-GB" sz="2800" b="1" dirty="0" smtClean="0">
                <a:latin typeface="Colibri"/>
                <a:cs typeface="Colibri"/>
              </a:rPr>
              <a:t>EU </a:t>
            </a:r>
            <a:endParaRPr lang="pt-PT" sz="2800" b="1" dirty="0">
              <a:latin typeface="Colibri"/>
              <a:cs typeface="Colibri"/>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30" y="1514741"/>
            <a:ext cx="6428418" cy="3836314"/>
          </a:xfrm>
          <a:prstGeom prst="rect">
            <a:avLst/>
          </a:prstGeom>
          <a:effectLst>
            <a:softEdge rad="63500"/>
          </a:effectLst>
        </p:spPr>
      </p:pic>
    </p:spTree>
    <p:extLst>
      <p:ext uri="{BB962C8B-B14F-4D97-AF65-F5344CB8AC3E}">
        <p14:creationId xmlns:p14="http://schemas.microsoft.com/office/powerpoint/2010/main" val="14535107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65" y="1154786"/>
            <a:ext cx="6486686" cy="4325983"/>
          </a:xfrm>
          <a:prstGeom prst="rect">
            <a:avLst/>
          </a:prstGeom>
          <a:effectLst>
            <a:softEdge rad="63500"/>
          </a:effectLst>
        </p:spPr>
      </p:pic>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12" name="CaixaDeTexto 11"/>
          <p:cNvSpPr txBox="1"/>
          <p:nvPr/>
        </p:nvSpPr>
        <p:spPr>
          <a:xfrm>
            <a:off x="6800850" y="2162175"/>
            <a:ext cx="4438650" cy="1384995"/>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Decommissioning of the fishing fleet in exchange for subsidies</a:t>
            </a:r>
            <a:endParaRPr lang="pt-PT"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3654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250029" y="3375030"/>
            <a:ext cx="11451569" cy="1384995"/>
          </a:xfrm>
          <a:prstGeom prst="rect">
            <a:avLst/>
          </a:prstGeom>
          <a:noFill/>
        </p:spPr>
        <p:txBody>
          <a:bodyPr wrap="square" rtlCol="0">
            <a:spAutoFit/>
          </a:bodyPr>
          <a:lstStyle/>
          <a:p>
            <a:r>
              <a:rPr lang="en-GB" sz="2800" b="1" dirty="0">
                <a:latin typeface="Colibri"/>
                <a:cs typeface="Colibri"/>
              </a:rPr>
              <a:t>Privatization of strategic companies dictated either by government policies, either by imposition of  the EU - electricity (production and distribution), post offices, airports, aviation</a:t>
            </a:r>
            <a:endParaRPr lang="pt-PT" sz="2800" b="1" dirty="0">
              <a:latin typeface="Colibri"/>
              <a:cs typeface="Colibri"/>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225" y="164339"/>
            <a:ext cx="8551015" cy="3192379"/>
          </a:xfrm>
          <a:prstGeom prst="rect">
            <a:avLst/>
          </a:prstGeom>
        </p:spPr>
      </p:pic>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6494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5553045" y="1154786"/>
            <a:ext cx="6143655" cy="3539431"/>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Deindustrialization of the country and overdevelopment of the financial sector. The industry declined by 8.1 percent in cumulative terms over the past four years. EU policies and international financial crises have led us to a deep crisis the consequences of which we strongly experience today</a:t>
            </a:r>
            <a:endParaRPr lang="pt-PT" sz="2800" b="1"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031" y="1266825"/>
            <a:ext cx="5112544" cy="4021812"/>
          </a:xfrm>
          <a:prstGeom prst="rect">
            <a:avLst/>
          </a:prstGeom>
          <a:effectLst>
            <a:softEdge rad="63500"/>
          </a:effectLst>
        </p:spPr>
      </p:pic>
    </p:spTree>
    <p:extLst>
      <p:ext uri="{BB962C8B-B14F-4D97-AF65-F5344CB8AC3E}">
        <p14:creationId xmlns:p14="http://schemas.microsoft.com/office/powerpoint/2010/main" val="29279055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5599110" y="1773931"/>
            <a:ext cx="6372225" cy="2246769"/>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Poor choices in the application of EU funds, predominantly used in infrastructure. It is estimated that by 2009, about 10 million euros entered Portugal per day.</a:t>
            </a:r>
            <a:endParaRPr lang="pt-PT" sz="2800" b="1"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42" y="1693752"/>
            <a:ext cx="5074445" cy="3100388"/>
          </a:xfrm>
          <a:prstGeom prst="rect">
            <a:avLst/>
          </a:prstGeom>
          <a:effectLst>
            <a:softEdge rad="63500"/>
          </a:effectLst>
        </p:spPr>
      </p:pic>
    </p:spTree>
    <p:extLst>
      <p:ext uri="{BB962C8B-B14F-4D97-AF65-F5344CB8AC3E}">
        <p14:creationId xmlns:p14="http://schemas.microsoft.com/office/powerpoint/2010/main" val="2109544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333375" y="1011911"/>
            <a:ext cx="11553825" cy="584775"/>
          </a:xfrm>
          <a:prstGeom prst="rect">
            <a:avLst/>
          </a:prstGeom>
          <a:noFill/>
        </p:spPr>
        <p:txBody>
          <a:bodyPr wrap="square" rtlCol="0">
            <a:spAutoFit/>
          </a:bodyPr>
          <a:lstStyle/>
          <a:p>
            <a:r>
              <a:rPr lang="en-GB" sz="3200" b="1" dirty="0">
                <a:latin typeface="Times New Roman" panose="02020603050405020304" pitchFamily="18" charset="0"/>
                <a:cs typeface="Times New Roman" panose="02020603050405020304" pitchFamily="18" charset="0"/>
              </a:rPr>
              <a:t>Some numbers to understand the current situation in Portugal</a:t>
            </a:r>
            <a:r>
              <a:rPr lang="en-GB" sz="3200" b="1" dirty="0" smtClean="0">
                <a:latin typeface="Times New Roman" panose="02020603050405020304" pitchFamily="18" charset="0"/>
                <a:cs typeface="Times New Roman" panose="02020603050405020304" pitchFamily="18" charset="0"/>
              </a:rPr>
              <a:t>:</a:t>
            </a: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3" name="CaixaDeTexto 2"/>
          <p:cNvSpPr txBox="1"/>
          <p:nvPr/>
        </p:nvSpPr>
        <p:spPr>
          <a:xfrm>
            <a:off x="333375" y="1643891"/>
            <a:ext cx="5533632" cy="4139595"/>
          </a:xfrm>
          <a:prstGeom prst="rect">
            <a:avLst/>
          </a:prstGeom>
          <a:noFill/>
        </p:spPr>
        <p:txBody>
          <a:bodyPr wrap="square" rtlCol="0">
            <a:spAutoFit/>
          </a:bodyPr>
          <a:lstStyle/>
          <a:p>
            <a:endParaRPr lang="pt-PT" sz="1100" b="1" dirty="0" smtClean="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 500.000 job losses between 2009 and 2013</a:t>
            </a:r>
          </a:p>
          <a:p>
            <a:endParaRPr lang="pt-PT" sz="2800" b="1" dirty="0" smtClean="0">
              <a:latin typeface="Times New Roman" panose="02020603050405020304" pitchFamily="18" charset="0"/>
              <a:cs typeface="Times New Roman" panose="02020603050405020304" pitchFamily="18" charset="0"/>
            </a:endParaRPr>
          </a:p>
          <a:p>
            <a:r>
              <a:rPr lang="en-GB" sz="2800" b="1" dirty="0" smtClean="0">
                <a:latin typeface="Times New Roman" panose="02020603050405020304" pitchFamily="18" charset="0"/>
                <a:cs typeface="Times New Roman" panose="02020603050405020304" pitchFamily="18" charset="0"/>
              </a:rPr>
              <a:t>• More than one million unemployed people in a country of just over 10 million inhabitants</a:t>
            </a:r>
          </a:p>
          <a:p>
            <a:endParaRPr lang="en-GB" sz="2800" b="1" dirty="0">
              <a:latin typeface="Times New Roman" panose="02020603050405020304" pitchFamily="18" charset="0"/>
              <a:cs typeface="Times New Roman" panose="02020603050405020304" pitchFamily="18" charset="0"/>
            </a:endParaRPr>
          </a:p>
          <a:p>
            <a:r>
              <a:rPr lang="en-GB" sz="2800" b="1" dirty="0">
                <a:latin typeface="Times New Roman" panose="02020603050405020304" pitchFamily="18" charset="0"/>
                <a:cs typeface="Times New Roman" panose="02020603050405020304" pitchFamily="18" charset="0"/>
              </a:rPr>
              <a:t>• 35 percent of youth </a:t>
            </a:r>
            <a:r>
              <a:rPr lang="en-GB" sz="2800" b="1" dirty="0" smtClean="0">
                <a:latin typeface="Times New Roman" panose="02020603050405020304" pitchFamily="18" charset="0"/>
                <a:cs typeface="Times New Roman" panose="02020603050405020304" pitchFamily="18" charset="0"/>
              </a:rPr>
              <a:t>unemployment</a:t>
            </a:r>
            <a:endParaRPr lang="pt-PT" sz="2800" b="1" dirty="0">
              <a:latin typeface="Times New Roman" panose="02020603050405020304" pitchFamily="18" charset="0"/>
              <a:cs typeface="Times New Roman" panose="02020603050405020304" pitchFamily="18" charset="0"/>
            </a:endParaRPr>
          </a:p>
        </p:txBody>
      </p:sp>
      <p:pic>
        <p:nvPicPr>
          <p:cNvPr id="13" name="Imagem 12" descr="N.º de desempregados em sentido real"/>
          <p:cNvPicPr/>
          <p:nvPr/>
        </p:nvPicPr>
        <p:blipFill>
          <a:blip r:embed="rId3">
            <a:extLst>
              <a:ext uri="{28A0092B-C50C-407E-A947-70E740481C1C}">
                <a14:useLocalDpi xmlns:a14="http://schemas.microsoft.com/office/drawing/2010/main" val="0"/>
              </a:ext>
            </a:extLst>
          </a:blip>
          <a:srcRect/>
          <a:stretch>
            <a:fillRect/>
          </a:stretch>
        </p:blipFill>
        <p:spPr bwMode="auto">
          <a:xfrm>
            <a:off x="5867007" y="1901172"/>
            <a:ext cx="5400040" cy="3145155"/>
          </a:xfrm>
          <a:prstGeom prst="rect">
            <a:avLst/>
          </a:prstGeom>
          <a:noFill/>
          <a:ln>
            <a:noFill/>
          </a:ln>
          <a:effectLst>
            <a:softEdge rad="38100"/>
          </a:effectLst>
        </p:spPr>
      </p:pic>
      <p:sp>
        <p:nvSpPr>
          <p:cNvPr id="14" name="CaixaDeTexto 13"/>
          <p:cNvSpPr txBox="1"/>
          <p:nvPr/>
        </p:nvSpPr>
        <p:spPr>
          <a:xfrm>
            <a:off x="5867007" y="5096897"/>
            <a:ext cx="5400040" cy="253916"/>
          </a:xfrm>
          <a:prstGeom prst="rect">
            <a:avLst/>
          </a:prstGeom>
          <a:solidFill>
            <a:schemeClr val="accent1">
              <a:lumMod val="75000"/>
            </a:schemeClr>
          </a:solidFill>
          <a:ln>
            <a:noFill/>
          </a:ln>
        </p:spPr>
        <p:txBody>
          <a:bodyPr wrap="square" rtlCol="0">
            <a:spAutoFit/>
          </a:bodyPr>
          <a:lstStyle/>
          <a:p>
            <a:pPr algn="ctr"/>
            <a:r>
              <a:rPr lang="pt-PT" sz="1050" b="1" dirty="0" smtClean="0">
                <a:solidFill>
                  <a:schemeClr val="bg1"/>
                </a:solidFill>
                <a:latin typeface="Times New Roman" panose="02020603050405020304" pitchFamily="18" charset="0"/>
                <a:cs typeface="Times New Roman" panose="02020603050405020304" pitchFamily="18" charset="0"/>
              </a:rPr>
              <a:t>NÚMERO DE DESEMPREGADOS</a:t>
            </a:r>
            <a:endParaRPr lang="pt-PT" sz="105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678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9077324" y="226396"/>
            <a:ext cx="3124361" cy="481029"/>
          </a:xfrm>
          <a:prstGeom prst="rect">
            <a:avLst/>
          </a:prstGeom>
          <a:solidFill>
            <a:srgbClr val="00478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0" name="Retângulo 9"/>
          <p:cNvSpPr/>
          <p:nvPr/>
        </p:nvSpPr>
        <p:spPr>
          <a:xfrm>
            <a:off x="-9685" y="226396"/>
            <a:ext cx="8987054" cy="48102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PT"/>
          </a:p>
        </p:txBody>
      </p:sp>
      <p:sp>
        <p:nvSpPr>
          <p:cNvPr id="12" name="CaixaDeTexto 11"/>
          <p:cNvSpPr txBox="1"/>
          <p:nvPr/>
        </p:nvSpPr>
        <p:spPr>
          <a:xfrm>
            <a:off x="333375" y="1011911"/>
            <a:ext cx="11553825" cy="584775"/>
          </a:xfrm>
          <a:prstGeom prst="rect">
            <a:avLst/>
          </a:prstGeom>
          <a:noFill/>
        </p:spPr>
        <p:txBody>
          <a:bodyPr wrap="square" rtlCol="0">
            <a:spAutoFit/>
          </a:bodyPr>
          <a:lstStyle/>
          <a:p>
            <a:r>
              <a:rPr lang="en-GB" sz="3200" b="1" dirty="0">
                <a:latin typeface="Times New Roman" panose="02020603050405020304" pitchFamily="18" charset="0"/>
                <a:cs typeface="Times New Roman" panose="02020603050405020304" pitchFamily="18" charset="0"/>
              </a:rPr>
              <a:t>Some numbers to understand the current situation in Portugal</a:t>
            </a:r>
            <a:r>
              <a:rPr lang="en-GB" sz="3200" b="1" dirty="0" smtClean="0">
                <a:latin typeface="Times New Roman" panose="02020603050405020304" pitchFamily="18" charset="0"/>
                <a:cs typeface="Times New Roman" panose="02020603050405020304" pitchFamily="18" charset="0"/>
              </a:rPr>
              <a:t>:</a:t>
            </a:r>
          </a:p>
        </p:txBody>
      </p:sp>
      <p:sp>
        <p:nvSpPr>
          <p:cNvPr id="7" name="CaixaDeTexto 6"/>
          <p:cNvSpPr txBox="1"/>
          <p:nvPr/>
        </p:nvSpPr>
        <p:spPr>
          <a:xfrm>
            <a:off x="250030" y="257174"/>
            <a:ext cx="8720138" cy="400110"/>
          </a:xfrm>
          <a:prstGeom prst="rect">
            <a:avLst/>
          </a:prstGeom>
          <a:noFill/>
        </p:spPr>
        <p:txBody>
          <a:bodyPr wrap="square" rtlCol="0">
            <a:spAutoFit/>
          </a:bodyPr>
          <a:lstStyle/>
          <a:p>
            <a:pPr algn="just"/>
            <a:r>
              <a:rPr lang="en-GB" sz="2000" b="1" dirty="0">
                <a:solidFill>
                  <a:schemeClr val="bg1"/>
                </a:solidFill>
                <a:latin typeface="Times New Roman" panose="02020603050405020304" pitchFamily="18" charset="0"/>
                <a:cs typeface="Times New Roman" panose="02020603050405020304" pitchFamily="18" charset="0"/>
              </a:rPr>
              <a:t>Economic and social problems arising from the accession of Portugal to the EU</a:t>
            </a:r>
            <a:endParaRPr lang="pt-PT" sz="2000" dirty="0">
              <a:solidFill>
                <a:schemeClr val="bg1"/>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9184138" y="226396"/>
            <a:ext cx="2800350" cy="461665"/>
          </a:xfrm>
          <a:prstGeom prst="rect">
            <a:avLst/>
          </a:prstGeom>
          <a:noFill/>
        </p:spPr>
        <p:txBody>
          <a:bodyPr wrap="square" rtlCol="0">
            <a:spAutoFit/>
          </a:bodyPr>
          <a:lstStyle/>
          <a:p>
            <a:r>
              <a:rPr lang="pt-PT" sz="2400" b="1" dirty="0" smtClean="0">
                <a:solidFill>
                  <a:schemeClr val="bg1"/>
                </a:solidFill>
                <a:latin typeface="Times New Roman" panose="02020603050405020304" pitchFamily="18" charset="0"/>
                <a:cs typeface="Times New Roman" panose="02020603050405020304" pitchFamily="18" charset="0"/>
              </a:rPr>
              <a:t>DISADVANTAGES</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4" name="CaixaDeTexto 3"/>
          <p:cNvSpPr txBox="1"/>
          <p:nvPr/>
        </p:nvSpPr>
        <p:spPr>
          <a:xfrm>
            <a:off x="2778787" y="5096897"/>
            <a:ext cx="5400040" cy="253916"/>
          </a:xfrm>
          <a:prstGeom prst="rect">
            <a:avLst/>
          </a:prstGeom>
          <a:solidFill>
            <a:schemeClr val="accent1">
              <a:lumMod val="75000"/>
            </a:schemeClr>
          </a:solidFill>
          <a:ln>
            <a:noFill/>
          </a:ln>
        </p:spPr>
        <p:txBody>
          <a:bodyPr wrap="square" rtlCol="0">
            <a:spAutoFit/>
          </a:bodyPr>
          <a:lstStyle/>
          <a:p>
            <a:pPr algn="ctr"/>
            <a:r>
              <a:rPr lang="pt-PT" sz="1050" b="1" dirty="0" smtClean="0">
                <a:solidFill>
                  <a:schemeClr val="bg1"/>
                </a:solidFill>
                <a:latin typeface="Times New Roman" panose="02020603050405020304" pitchFamily="18" charset="0"/>
                <a:cs typeface="Times New Roman" panose="02020603050405020304" pitchFamily="18" charset="0"/>
              </a:rPr>
              <a:t>POPULAÇÃO ABAIXO DO LIMIAR DE POBREZA</a:t>
            </a:r>
            <a:endParaRPr lang="pt-PT" sz="1050" b="1" dirty="0">
              <a:solidFill>
                <a:schemeClr val="bg1"/>
              </a:solidFill>
              <a:latin typeface="Times New Roman" panose="02020603050405020304" pitchFamily="18" charset="0"/>
              <a:cs typeface="Times New Roman" panose="02020603050405020304" pitchFamily="18" charset="0"/>
            </a:endParaRPr>
          </a:p>
        </p:txBody>
      </p:sp>
      <p:pic>
        <p:nvPicPr>
          <p:cNvPr id="11" name="Imagem 10" descr="População abaixo do limiar de pobreza"/>
          <p:cNvPicPr/>
          <p:nvPr/>
        </p:nvPicPr>
        <p:blipFill>
          <a:blip r:embed="rId3">
            <a:extLst>
              <a:ext uri="{28A0092B-C50C-407E-A947-70E740481C1C}">
                <a14:useLocalDpi xmlns:a14="http://schemas.microsoft.com/office/drawing/2010/main" val="0"/>
              </a:ext>
            </a:extLst>
          </a:blip>
          <a:srcRect/>
          <a:stretch>
            <a:fillRect/>
          </a:stretch>
        </p:blipFill>
        <p:spPr bwMode="auto">
          <a:xfrm>
            <a:off x="2778787" y="1901172"/>
            <a:ext cx="5400040" cy="3145155"/>
          </a:xfrm>
          <a:prstGeom prst="rect">
            <a:avLst/>
          </a:prstGeom>
          <a:noFill/>
          <a:ln>
            <a:noFill/>
          </a:ln>
          <a:effectLst>
            <a:softEdge rad="38100"/>
          </a:effectLst>
        </p:spPr>
      </p:pic>
      <p:sp>
        <p:nvSpPr>
          <p:cNvPr id="2" name="TextBox 1"/>
          <p:cNvSpPr txBox="1"/>
          <p:nvPr/>
        </p:nvSpPr>
        <p:spPr>
          <a:xfrm>
            <a:off x="668986" y="5477328"/>
            <a:ext cx="5544654" cy="461665"/>
          </a:xfrm>
          <a:prstGeom prst="rect">
            <a:avLst/>
          </a:prstGeom>
          <a:noFill/>
        </p:spPr>
        <p:txBody>
          <a:bodyPr wrap="square" rtlCol="0">
            <a:spAutoFit/>
          </a:bodyPr>
          <a:lstStyle/>
          <a:p>
            <a:r>
              <a:rPr lang="en-US" sz="2400" b="1" dirty="0" smtClean="0"/>
              <a:t>Population living below the poverty line</a:t>
            </a:r>
            <a:endParaRPr lang="en-US" sz="2400" b="1" dirty="0"/>
          </a:p>
        </p:txBody>
      </p:sp>
    </p:spTree>
    <p:extLst>
      <p:ext uri="{BB962C8B-B14F-4D97-AF65-F5344CB8AC3E}">
        <p14:creationId xmlns:p14="http://schemas.microsoft.com/office/powerpoint/2010/main" val="28133421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655</Words>
  <Application>Microsoft Macintosh PowerPoint</Application>
  <PresentationFormat>Custom</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Raquel Carreiro Lopes</dc:creator>
  <cp:lastModifiedBy>Câmara Municipal de Setúbal</cp:lastModifiedBy>
  <cp:revision>25</cp:revision>
  <dcterms:created xsi:type="dcterms:W3CDTF">2015-08-26T13:40:06Z</dcterms:created>
  <dcterms:modified xsi:type="dcterms:W3CDTF">2015-08-27T23:00:11Z</dcterms:modified>
</cp:coreProperties>
</file>