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63" r:id="rId4"/>
    <p:sldId id="273" r:id="rId5"/>
    <p:sldId id="272" r:id="rId6"/>
    <p:sldId id="271" r:id="rId7"/>
    <p:sldId id="274" r:id="rId8"/>
    <p:sldId id="270" r:id="rId9"/>
    <p:sldId id="264" r:id="rId10"/>
    <p:sldId id="277" r:id="rId11"/>
    <p:sldId id="276" r:id="rId12"/>
    <p:sldId id="275" r:id="rId13"/>
    <p:sldId id="265" r:id="rId14"/>
    <p:sldId id="268" r:id="rId15"/>
    <p:sldId id="269" r:id="rId16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74" d="100"/>
          <a:sy n="74" d="100"/>
        </p:scale>
        <p:origin x="-1044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it-IT" smtClean="0"/>
              <a:t>Fare clic per modificare lo stile del sottotitolo dello schema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t>25/08/2015</a:t>
            </a:fld>
            <a:endParaRPr lang="it-IT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t>25/08/2015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t>25/08/2015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t>25/08/2015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t>25/08/2015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t>25/08/2015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t>25/08/2015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t>25/08/2015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t>25/08/2015</a:t>
            </a:fld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t>25/08/2015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t>25/08/2015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it-IT" smtClean="0"/>
              <a:t>Fare clic sull'icona per inserire un'immagine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  <a:p>
            <a:pPr lvl="1" eaLnBrk="1" latinLnBrk="0" hangingPunct="1"/>
            <a:r>
              <a:rPr kumimoji="0" lang="it-IT" smtClean="0"/>
              <a:t>Secondo livello</a:t>
            </a:r>
          </a:p>
          <a:p>
            <a:pPr lvl="2" eaLnBrk="1" latinLnBrk="0" hangingPunct="1"/>
            <a:r>
              <a:rPr kumimoji="0" lang="it-IT" smtClean="0"/>
              <a:t>Terzo livello</a:t>
            </a:r>
          </a:p>
          <a:p>
            <a:pPr lvl="3" eaLnBrk="1" latinLnBrk="0" hangingPunct="1"/>
            <a:r>
              <a:rPr kumimoji="0" lang="it-IT" smtClean="0"/>
              <a:t>Quarto livello</a:t>
            </a:r>
          </a:p>
          <a:p>
            <a:pPr lvl="4" eaLnBrk="1" latinLnBrk="0" hangingPunct="1"/>
            <a:r>
              <a:rPr kumimoji="0" lang="it-IT" smtClean="0"/>
              <a:t>Quinto livello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F49D355-16BD-4E45-BD9A-5EA878CF7CBD}" type="datetimeFigureOut">
              <a:rPr lang="it-IT" smtClean="0"/>
              <a:t>25/08/2015</a:t>
            </a:fld>
            <a:endParaRPr lang="it-IT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magin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"/>
            <a:ext cx="9144000" cy="6858000"/>
          </a:xfrm>
          <a:prstGeom prst="rect">
            <a:avLst/>
          </a:prstGeom>
        </p:spPr>
      </p:pic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539552" y="1268760"/>
            <a:ext cx="7772400" cy="1470025"/>
          </a:xfrm>
        </p:spPr>
        <p:txBody>
          <a:bodyPr>
            <a:normAutofit fontScale="90000"/>
          </a:bodyPr>
          <a:lstStyle/>
          <a:p>
            <a:pPr algn="ctr"/>
            <a:r>
              <a:rPr lang="it-IT" sz="5400" dirty="0" smtClean="0">
                <a:solidFill>
                  <a:schemeClr val="bg1"/>
                </a:solidFill>
              </a:rPr>
              <a:t>ITALY IN EUROPEAN UNION</a:t>
            </a:r>
            <a:endParaRPr lang="it-IT" sz="5400" dirty="0">
              <a:solidFill>
                <a:schemeClr val="bg1"/>
              </a:solidFill>
            </a:endParaRP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lang="it-IT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ADVANTAGES AND DISADVANTAGES OF BEEN PART OF U.E.</a:t>
            </a:r>
            <a:endParaRPr lang="it-IT" b="1" dirty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5730933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 smtClean="0"/>
              <a:t>Disadvantages</a:t>
            </a:r>
            <a:r>
              <a:rPr lang="it-IT" dirty="0" smtClean="0"/>
              <a:t> </a:t>
            </a:r>
            <a:r>
              <a:rPr lang="it-IT" dirty="0"/>
              <a:t>of </a:t>
            </a:r>
            <a:r>
              <a:rPr lang="it-IT" dirty="0" err="1"/>
              <a:t>beeing</a:t>
            </a:r>
            <a:r>
              <a:rPr lang="it-IT" dirty="0"/>
              <a:t> in E.U.</a:t>
            </a:r>
          </a:p>
        </p:txBody>
      </p:sp>
      <p:sp>
        <p:nvSpPr>
          <p:cNvPr id="3" name="CasellaDiTesto 2"/>
          <p:cNvSpPr txBox="1"/>
          <p:nvPr/>
        </p:nvSpPr>
        <p:spPr>
          <a:xfrm>
            <a:off x="467544" y="2132856"/>
            <a:ext cx="8064896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000" b="1" dirty="0" smtClean="0"/>
              <a:t>2</a:t>
            </a:r>
            <a:r>
              <a:rPr lang="en-US" sz="2000" b="1" dirty="0"/>
              <a:t>.</a:t>
            </a:r>
            <a:r>
              <a:rPr lang="en-US" sz="2000" dirty="0"/>
              <a:t> Not all policies are efficient – a good example is that of the Common </a:t>
            </a:r>
            <a:r>
              <a:rPr lang="en-US" sz="2000" dirty="0" smtClean="0"/>
              <a:t>agricultural </a:t>
            </a:r>
            <a:r>
              <a:rPr lang="en-US" sz="2000" dirty="0"/>
              <a:t>Policy which resulted to oversupply and higher prices </a:t>
            </a:r>
            <a:r>
              <a:rPr lang="en-US" sz="2000" dirty="0" smtClean="0"/>
              <a:t>of goods </a:t>
            </a:r>
            <a:endParaRPr lang="en-US" sz="2000" dirty="0"/>
          </a:p>
          <a:p>
            <a:pPr algn="just"/>
            <a:r>
              <a:rPr lang="en-US" sz="2000" dirty="0"/>
              <a:t/>
            </a:r>
            <a:br>
              <a:rPr lang="en-US" sz="2000" dirty="0"/>
            </a:br>
            <a:endParaRPr lang="it-IT" sz="2000" dirty="0"/>
          </a:p>
        </p:txBody>
      </p:sp>
      <p:pic>
        <p:nvPicPr>
          <p:cNvPr id="5" name="Immagin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11760" y="2897296"/>
            <a:ext cx="5600278" cy="36663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381162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 smtClean="0"/>
              <a:t>Disadvantages</a:t>
            </a:r>
            <a:r>
              <a:rPr lang="it-IT" dirty="0" smtClean="0"/>
              <a:t> </a:t>
            </a:r>
            <a:r>
              <a:rPr lang="it-IT" dirty="0"/>
              <a:t>of </a:t>
            </a:r>
            <a:r>
              <a:rPr lang="it-IT" dirty="0" err="1"/>
              <a:t>beeing</a:t>
            </a:r>
            <a:r>
              <a:rPr lang="it-IT" dirty="0"/>
              <a:t> in E.U.</a:t>
            </a:r>
          </a:p>
        </p:txBody>
      </p:sp>
      <p:sp>
        <p:nvSpPr>
          <p:cNvPr id="3" name="CasellaDiTesto 2"/>
          <p:cNvSpPr txBox="1"/>
          <p:nvPr/>
        </p:nvSpPr>
        <p:spPr>
          <a:xfrm>
            <a:off x="467544" y="2132856"/>
            <a:ext cx="806489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b="1" dirty="0" smtClean="0"/>
              <a:t>3</a:t>
            </a:r>
            <a:r>
              <a:rPr lang="en-US" b="1" dirty="0"/>
              <a:t>.</a:t>
            </a:r>
            <a:r>
              <a:rPr lang="en-US" dirty="0"/>
              <a:t> </a:t>
            </a:r>
            <a:r>
              <a:rPr lang="en-US" sz="2000" dirty="0"/>
              <a:t>The ‘single currency’ poses a great problem – not all member countries are using the Euro though the EU emphasized its use; still, many problems have risen over the </a:t>
            </a:r>
            <a:r>
              <a:rPr lang="en-US" sz="2000" dirty="0" smtClean="0"/>
              <a:t>years</a:t>
            </a:r>
          </a:p>
          <a:p>
            <a:pPr algn="just"/>
            <a:r>
              <a:rPr lang="en-US" dirty="0"/>
              <a:t/>
            </a:r>
            <a:br>
              <a:rPr lang="en-US" dirty="0"/>
            </a:br>
            <a:endParaRPr lang="it-IT" dirty="0"/>
          </a:p>
        </p:txBody>
      </p:sp>
      <p:sp>
        <p:nvSpPr>
          <p:cNvPr id="4" name="AutoShape 2" descr="Risultati immagini per troppe monete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5" name="AutoShape 4" descr="Risultati immagini per troppe monete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87708" y="3425518"/>
            <a:ext cx="5641766" cy="30138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9664577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 smtClean="0"/>
              <a:t>Disadvantages</a:t>
            </a:r>
            <a:r>
              <a:rPr lang="it-IT" dirty="0" smtClean="0"/>
              <a:t> </a:t>
            </a:r>
            <a:r>
              <a:rPr lang="it-IT" dirty="0"/>
              <a:t>of </a:t>
            </a:r>
            <a:r>
              <a:rPr lang="it-IT" dirty="0" err="1"/>
              <a:t>beeing</a:t>
            </a:r>
            <a:r>
              <a:rPr lang="it-IT" dirty="0"/>
              <a:t> in E.U.</a:t>
            </a:r>
          </a:p>
        </p:txBody>
      </p:sp>
      <p:sp>
        <p:nvSpPr>
          <p:cNvPr id="3" name="CasellaDiTesto 2"/>
          <p:cNvSpPr txBox="1"/>
          <p:nvPr/>
        </p:nvSpPr>
        <p:spPr>
          <a:xfrm>
            <a:off x="467544" y="2132856"/>
            <a:ext cx="80648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4</a:t>
            </a:r>
            <a:r>
              <a:rPr lang="en-US" b="1" dirty="0"/>
              <a:t>.</a:t>
            </a:r>
            <a:r>
              <a:rPr lang="en-US" dirty="0"/>
              <a:t> Overcrowding </a:t>
            </a:r>
            <a:r>
              <a:rPr lang="en-US" dirty="0" smtClean="0"/>
              <a:t>–the </a:t>
            </a:r>
            <a:r>
              <a:rPr lang="en-US" dirty="0"/>
              <a:t>citizens of member countries are free to move from one place to another; this has led to overcrowding </a:t>
            </a:r>
            <a:r>
              <a:rPr lang="en-US" dirty="0" smtClean="0"/>
              <a:t>some cities (for  example London)</a:t>
            </a:r>
            <a:endParaRPr lang="it-IT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3808" y="2924944"/>
            <a:ext cx="5317604" cy="3190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6680521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dirty="0" smtClean="0"/>
              <a:t>More </a:t>
            </a:r>
            <a:r>
              <a:rPr lang="it-IT" dirty="0" err="1" smtClean="0"/>
              <a:t>about</a:t>
            </a:r>
            <a:r>
              <a:rPr lang="it-IT" dirty="0" smtClean="0"/>
              <a:t> P.A.C.</a:t>
            </a:r>
            <a:endParaRPr lang="it-IT" dirty="0"/>
          </a:p>
        </p:txBody>
      </p:sp>
      <p:sp>
        <p:nvSpPr>
          <p:cNvPr id="3" name="CasellaDiTesto 2"/>
          <p:cNvSpPr txBox="1"/>
          <p:nvPr/>
        </p:nvSpPr>
        <p:spPr>
          <a:xfrm>
            <a:off x="611560" y="1988840"/>
            <a:ext cx="7848872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err="1" smtClean="0"/>
              <a:t>Italy</a:t>
            </a:r>
            <a:r>
              <a:rPr lang="it-IT" dirty="0" smtClean="0"/>
              <a:t>, </a:t>
            </a:r>
            <a:r>
              <a:rPr lang="it-IT" dirty="0" err="1" smtClean="0"/>
              <a:t>specially</a:t>
            </a:r>
            <a:r>
              <a:rPr lang="it-IT" dirty="0" smtClean="0"/>
              <a:t> in the South and in the </a:t>
            </a:r>
            <a:r>
              <a:rPr lang="it-IT" dirty="0" err="1" smtClean="0"/>
              <a:t>Islands</a:t>
            </a:r>
            <a:r>
              <a:rPr lang="it-IT" dirty="0" smtClean="0"/>
              <a:t> (</a:t>
            </a:r>
            <a:r>
              <a:rPr lang="it-IT" dirty="0" err="1" smtClean="0"/>
              <a:t>Sardinia</a:t>
            </a:r>
            <a:r>
              <a:rPr lang="it-IT" dirty="0" smtClean="0"/>
              <a:t> and </a:t>
            </a:r>
            <a:r>
              <a:rPr lang="it-IT" dirty="0" err="1" smtClean="0"/>
              <a:t>Sicily</a:t>
            </a:r>
            <a:r>
              <a:rPr lang="it-IT" dirty="0" smtClean="0"/>
              <a:t>) </a:t>
            </a:r>
            <a:r>
              <a:rPr lang="it-IT" dirty="0" err="1" smtClean="0"/>
              <a:t>is</a:t>
            </a:r>
            <a:r>
              <a:rPr lang="it-IT" dirty="0" smtClean="0"/>
              <a:t> a </a:t>
            </a:r>
            <a:r>
              <a:rPr lang="it-IT" dirty="0" err="1" smtClean="0"/>
              <a:t>rural</a:t>
            </a:r>
            <a:r>
              <a:rPr lang="it-IT" dirty="0" smtClean="0"/>
              <a:t> Country. The impact of P.A.C., for </a:t>
            </a:r>
            <a:r>
              <a:rPr lang="it-IT" dirty="0" err="1" smtClean="0"/>
              <a:t>Italy</a:t>
            </a:r>
            <a:r>
              <a:rPr lang="it-IT" dirty="0" smtClean="0"/>
              <a:t> </a:t>
            </a:r>
            <a:r>
              <a:rPr lang="it-IT" dirty="0" err="1" smtClean="0"/>
              <a:t>is</a:t>
            </a:r>
            <a:r>
              <a:rPr lang="it-IT" dirty="0" smtClean="0"/>
              <a:t> </a:t>
            </a:r>
            <a:r>
              <a:rPr lang="it-IT" dirty="0" err="1" smtClean="0"/>
              <a:t>still</a:t>
            </a:r>
            <a:r>
              <a:rPr lang="it-IT" dirty="0" smtClean="0"/>
              <a:t> </a:t>
            </a:r>
            <a:r>
              <a:rPr lang="it-IT" dirty="0" err="1" smtClean="0"/>
              <a:t>problematic</a:t>
            </a:r>
            <a:r>
              <a:rPr lang="it-IT" dirty="0" smtClean="0"/>
              <a:t>. </a:t>
            </a:r>
            <a:r>
              <a:rPr lang="it-IT" dirty="0" err="1" smtClean="0"/>
              <a:t>These</a:t>
            </a:r>
            <a:r>
              <a:rPr lang="it-IT" dirty="0" smtClean="0"/>
              <a:t> are the </a:t>
            </a:r>
            <a:r>
              <a:rPr lang="it-IT" dirty="0" err="1" smtClean="0"/>
              <a:t>main</a:t>
            </a:r>
            <a:r>
              <a:rPr lang="it-IT" dirty="0" smtClean="0"/>
              <a:t> </a:t>
            </a:r>
            <a:r>
              <a:rPr lang="it-IT" dirty="0" err="1" smtClean="0"/>
              <a:t>problems</a:t>
            </a:r>
            <a:r>
              <a:rPr lang="it-IT" dirty="0" smtClean="0"/>
              <a:t>:</a:t>
            </a:r>
          </a:p>
          <a:p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Price and market </a:t>
            </a:r>
            <a:r>
              <a:rPr lang="en-US" dirty="0" smtClean="0"/>
              <a:t>support has </a:t>
            </a:r>
            <a:r>
              <a:rPr lang="en-US" dirty="0"/>
              <a:t>been </a:t>
            </a:r>
            <a:r>
              <a:rPr lang="en-US" dirty="0" smtClean="0"/>
              <a:t>uneven It </a:t>
            </a:r>
            <a:r>
              <a:rPr lang="en-US" dirty="0"/>
              <a:t>favored especially the products of continental </a:t>
            </a:r>
            <a:r>
              <a:rPr lang="en-US" dirty="0" smtClean="0"/>
              <a:t>crops (Cereals </a:t>
            </a:r>
            <a:r>
              <a:rPr lang="en-US" dirty="0"/>
              <a:t>and </a:t>
            </a:r>
            <a:r>
              <a:rPr lang="en-US" dirty="0" smtClean="0"/>
              <a:t>arable, Milk</a:t>
            </a:r>
            <a:r>
              <a:rPr lang="en-US" dirty="0"/>
              <a:t>, beef and </a:t>
            </a:r>
            <a:r>
              <a:rPr lang="en-US" dirty="0" smtClean="0"/>
              <a:t>pork)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in contrast to the Mediterranean cultures, which while representing 25% of EU agricultural production, they receive only 12% of total </a:t>
            </a:r>
            <a:r>
              <a:rPr lang="en-US" dirty="0" smtClean="0"/>
              <a:t>expenditure.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This characteristic that has remained a constant in Pac caused disparities in favor of regions and companies most affected the continental production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Despite the adoption of a policy of supporting prices, farm incomes do not increase </a:t>
            </a:r>
            <a:r>
              <a:rPr lang="en-US" dirty="0" smtClean="0"/>
              <a:t>satisfactorily. Farm </a:t>
            </a:r>
            <a:r>
              <a:rPr lang="en-US" dirty="0"/>
              <a:t>incomes remained low due to the increase of the higher prices of major </a:t>
            </a:r>
            <a:r>
              <a:rPr lang="en-US" dirty="0" smtClean="0"/>
              <a:t>inputs. The </a:t>
            </a:r>
            <a:r>
              <a:rPr lang="en-US" dirty="0"/>
              <a:t>farm incomes did not increase in comparison with those of other sectors</a:t>
            </a:r>
            <a:r>
              <a:rPr lang="it-IT" dirty="0" smtClean="0"/>
              <a:t/>
            </a:r>
            <a:br>
              <a:rPr lang="it-IT" dirty="0" smtClean="0"/>
            </a:br>
            <a:r>
              <a:rPr lang="it-IT" dirty="0" smtClean="0"/>
              <a:t> 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18225054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dirty="0" smtClean="0"/>
              <a:t>More </a:t>
            </a:r>
            <a:r>
              <a:rPr lang="it-IT" dirty="0" err="1" smtClean="0"/>
              <a:t>about</a:t>
            </a:r>
            <a:r>
              <a:rPr lang="it-IT" dirty="0" smtClean="0"/>
              <a:t> P.A.C.</a:t>
            </a:r>
            <a:endParaRPr lang="it-IT" dirty="0"/>
          </a:p>
        </p:txBody>
      </p:sp>
      <p:sp>
        <p:nvSpPr>
          <p:cNvPr id="3" name="CasellaDiTesto 2"/>
          <p:cNvSpPr txBox="1"/>
          <p:nvPr/>
        </p:nvSpPr>
        <p:spPr>
          <a:xfrm>
            <a:off x="611560" y="1988840"/>
            <a:ext cx="78488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/>
              <a:t/>
            </a:r>
            <a:br>
              <a:rPr lang="it-IT" dirty="0" smtClean="0"/>
            </a:br>
            <a:r>
              <a:rPr lang="it-IT" dirty="0" smtClean="0"/>
              <a:t> </a:t>
            </a:r>
            <a:endParaRPr lang="it-IT" dirty="0"/>
          </a:p>
        </p:txBody>
      </p:sp>
      <p:sp>
        <p:nvSpPr>
          <p:cNvPr id="4" name="CasellaDiTesto 3"/>
          <p:cNvSpPr txBox="1"/>
          <p:nvPr/>
        </p:nvSpPr>
        <p:spPr>
          <a:xfrm>
            <a:off x="539552" y="1844824"/>
            <a:ext cx="7992888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Italy has received fewer benefits, even though its contribution to the overall </a:t>
            </a:r>
            <a:r>
              <a:rPr lang="en-US" dirty="0" smtClean="0"/>
              <a:t>agriculture budget is </a:t>
            </a:r>
            <a:r>
              <a:rPr lang="en-US" dirty="0"/>
              <a:t>about 20%, it receives less than 11% of total expenditure for price </a:t>
            </a:r>
            <a:r>
              <a:rPr lang="en-US" dirty="0" smtClean="0"/>
              <a:t>support</a:t>
            </a:r>
          </a:p>
          <a:p>
            <a:endParaRPr lang="en-US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France </a:t>
            </a:r>
            <a:r>
              <a:rPr lang="en-US" dirty="0"/>
              <a:t>while still providing a contribution of slightly above that of Italy (20.6%) receives nearly 25% of the </a:t>
            </a:r>
            <a:r>
              <a:rPr lang="en-US" dirty="0" smtClean="0"/>
              <a:t>costs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Germany </a:t>
            </a:r>
            <a:r>
              <a:rPr lang="en-US" dirty="0"/>
              <a:t>with a contribution of 13% receive funding for more than 15.5%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75666635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dirty="0" smtClean="0"/>
              <a:t>More </a:t>
            </a:r>
            <a:r>
              <a:rPr lang="it-IT" dirty="0" err="1" smtClean="0"/>
              <a:t>about</a:t>
            </a:r>
            <a:r>
              <a:rPr lang="it-IT" dirty="0" smtClean="0"/>
              <a:t> P.A.C.</a:t>
            </a:r>
            <a:endParaRPr lang="it-IT" dirty="0"/>
          </a:p>
        </p:txBody>
      </p:sp>
      <p:sp>
        <p:nvSpPr>
          <p:cNvPr id="3" name="CasellaDiTesto 2"/>
          <p:cNvSpPr txBox="1"/>
          <p:nvPr/>
        </p:nvSpPr>
        <p:spPr>
          <a:xfrm>
            <a:off x="611560" y="1988840"/>
            <a:ext cx="78488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/>
              <a:t/>
            </a:r>
            <a:br>
              <a:rPr lang="it-IT" dirty="0" smtClean="0"/>
            </a:br>
            <a:r>
              <a:rPr lang="it-IT" dirty="0" smtClean="0"/>
              <a:t> </a:t>
            </a:r>
            <a:endParaRPr lang="it-IT" dirty="0"/>
          </a:p>
        </p:txBody>
      </p:sp>
      <p:sp>
        <p:nvSpPr>
          <p:cNvPr id="4" name="CasellaDiTesto 3"/>
          <p:cNvSpPr txBox="1"/>
          <p:nvPr/>
        </p:nvSpPr>
        <p:spPr>
          <a:xfrm>
            <a:off x="539552" y="1844824"/>
            <a:ext cx="7992888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  <a:p>
            <a:r>
              <a:rPr lang="en-US" dirty="0"/>
              <a:t>At the level of individual producers the distribution of benefits of the CAP has been more skewed (Commission estimates</a:t>
            </a:r>
            <a:r>
              <a:rPr lang="en-US" dirty="0" smtClean="0"/>
              <a:t>)</a:t>
            </a:r>
          </a:p>
          <a:p>
            <a:endParaRPr lang="en-US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80</a:t>
            </a:r>
            <a:r>
              <a:rPr lang="en-US" dirty="0"/>
              <a:t>% of all contributions went to the 20% of European </a:t>
            </a:r>
            <a:r>
              <a:rPr lang="en-US" dirty="0" smtClean="0"/>
              <a:t>farms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Another </a:t>
            </a:r>
            <a:r>
              <a:rPr lang="en-US" dirty="0"/>
              <a:t>important element of the CAP redistributive concerns consumers</a:t>
            </a:r>
            <a:br>
              <a:rPr lang="en-US" dirty="0"/>
            </a:br>
            <a:r>
              <a:rPr lang="en-US" dirty="0"/>
              <a:t>the high agricultural prices have encouraged farmers larger and more </a:t>
            </a:r>
            <a:r>
              <a:rPr lang="en-US" dirty="0" smtClean="0"/>
              <a:t>efficient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at </a:t>
            </a:r>
            <a:r>
              <a:rPr lang="en-US" dirty="0"/>
              <a:t>the same time this has led consumer prices higher penalizing consumers with lower incomes who spend a larger share of their income on food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4073581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 smtClean="0"/>
              <a:t>Introduction</a:t>
            </a:r>
            <a:endParaRPr lang="it-IT" dirty="0"/>
          </a:p>
        </p:txBody>
      </p:sp>
      <p:sp>
        <p:nvSpPr>
          <p:cNvPr id="6" name="CasellaDiTesto 5"/>
          <p:cNvSpPr txBox="1"/>
          <p:nvPr/>
        </p:nvSpPr>
        <p:spPr>
          <a:xfrm>
            <a:off x="539552" y="2348880"/>
            <a:ext cx="7920880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t-IT" dirty="0" err="1" smtClean="0"/>
              <a:t>Italy</a:t>
            </a:r>
            <a:r>
              <a:rPr lang="it-IT" dirty="0" smtClean="0"/>
              <a:t> </a:t>
            </a:r>
            <a:r>
              <a:rPr lang="it-IT" dirty="0" err="1" smtClean="0"/>
              <a:t>is</a:t>
            </a:r>
            <a:r>
              <a:rPr lang="it-IT" dirty="0" smtClean="0"/>
              <a:t> </a:t>
            </a:r>
            <a:r>
              <a:rPr lang="it-IT" dirty="0" err="1" smtClean="0"/>
              <a:t>one</a:t>
            </a:r>
            <a:r>
              <a:rPr lang="it-IT" dirty="0" smtClean="0"/>
              <a:t> of the </a:t>
            </a:r>
            <a:r>
              <a:rPr lang="it-IT" dirty="0" err="1" smtClean="0"/>
              <a:t>six</a:t>
            </a:r>
            <a:r>
              <a:rPr lang="it-IT" dirty="0" smtClean="0"/>
              <a:t> </a:t>
            </a:r>
            <a:r>
              <a:rPr lang="it-IT" dirty="0" err="1" smtClean="0"/>
              <a:t>founders</a:t>
            </a:r>
            <a:r>
              <a:rPr lang="it-IT" dirty="0" smtClean="0"/>
              <a:t> of the </a:t>
            </a:r>
            <a:r>
              <a:rPr lang="it-IT" dirty="0" err="1" smtClean="0"/>
              <a:t>European</a:t>
            </a:r>
            <a:r>
              <a:rPr lang="it-IT" dirty="0" smtClean="0"/>
              <a:t> Community.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it-IT" dirty="0" err="1" smtClean="0"/>
              <a:t>It</a:t>
            </a:r>
            <a:r>
              <a:rPr lang="it-IT" dirty="0" smtClean="0"/>
              <a:t> </a:t>
            </a:r>
            <a:r>
              <a:rPr lang="it-IT" dirty="0" err="1" smtClean="0"/>
              <a:t>was</a:t>
            </a:r>
            <a:r>
              <a:rPr lang="it-IT" dirty="0" smtClean="0"/>
              <a:t>, in the </a:t>
            </a:r>
            <a:r>
              <a:rPr lang="it-IT" dirty="0" err="1" smtClean="0"/>
              <a:t>beginning</a:t>
            </a:r>
            <a:r>
              <a:rPr lang="it-IT" dirty="0" smtClean="0"/>
              <a:t>, </a:t>
            </a:r>
            <a:r>
              <a:rPr lang="it-IT" dirty="0" err="1" smtClean="0"/>
              <a:t>called</a:t>
            </a:r>
            <a:r>
              <a:rPr lang="it-IT" dirty="0" smtClean="0"/>
              <a:t> </a:t>
            </a:r>
            <a:r>
              <a:rPr lang="en-US" dirty="0" smtClean="0"/>
              <a:t>European </a:t>
            </a:r>
            <a:r>
              <a:rPr lang="en-US" dirty="0"/>
              <a:t>Coal and Steel </a:t>
            </a:r>
            <a:r>
              <a:rPr lang="en-US" dirty="0" smtClean="0"/>
              <a:t>Community, and it was created by signing </a:t>
            </a:r>
            <a:r>
              <a:rPr lang="en-US" dirty="0"/>
              <a:t>a Treaty signed in Paris on 18 April 1951 by Belgium, Germany, France, Italy, Luxembourg and the Netherlands. The aim of the Treaty, </a:t>
            </a:r>
            <a:r>
              <a:rPr lang="en-US" dirty="0" smtClean="0"/>
              <a:t>was </a:t>
            </a:r>
            <a:r>
              <a:rPr lang="en-US" dirty="0"/>
              <a:t>to contribute, through the common market for coal and steel, to economic expansion, growth of employment and a rising standard of living. </a:t>
            </a:r>
            <a:endParaRPr lang="en-US" dirty="0" smtClean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dirty="0"/>
              <a:t>European Communities (EC) (1967)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dirty="0"/>
              <a:t>Denmark, Ireland and the United Kingdom joined in 1973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dirty="0"/>
              <a:t>Greece in 1981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dirty="0"/>
              <a:t>Spain and Portugal in 1986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dirty="0"/>
              <a:t>European Union (EU) (after 1992) (Maastricht Treaty)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dirty="0"/>
              <a:t>Austria, Finland and Sweden in 1995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dirty="0"/>
              <a:t>Largest enlargement took place with 10 new countries joining May 9, 2004</a:t>
            </a:r>
          </a:p>
          <a:p>
            <a:pPr algn="just"/>
            <a:endParaRPr lang="en-US" dirty="0" smtClean="0"/>
          </a:p>
          <a:p>
            <a:pPr algn="just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23025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 smtClean="0"/>
              <a:t>Advantages</a:t>
            </a:r>
            <a:r>
              <a:rPr lang="it-IT" dirty="0" smtClean="0"/>
              <a:t> of </a:t>
            </a:r>
            <a:r>
              <a:rPr lang="it-IT" dirty="0" err="1" smtClean="0"/>
              <a:t>beeing</a:t>
            </a:r>
            <a:r>
              <a:rPr lang="it-IT" dirty="0" smtClean="0"/>
              <a:t> in E.U.</a:t>
            </a:r>
            <a:endParaRPr lang="it-IT" dirty="0"/>
          </a:p>
        </p:txBody>
      </p:sp>
      <p:sp>
        <p:nvSpPr>
          <p:cNvPr id="3" name="CasellaDiTesto 2"/>
          <p:cNvSpPr txBox="1"/>
          <p:nvPr/>
        </p:nvSpPr>
        <p:spPr>
          <a:xfrm>
            <a:off x="539552" y="2204864"/>
            <a:ext cx="8064896" cy="19082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/>
              <a:t>1.</a:t>
            </a:r>
            <a:r>
              <a:rPr lang="en-US" sz="2000" dirty="0"/>
              <a:t> Low prices of goods – there exists a ‘Single Market’ for all member countries wherein products are low-priced and there are no charges when it comes to custom tax; custom tax is usually charged when goods are transported or sold between states/countries but this is not applied among member countries</a:t>
            </a:r>
            <a:r>
              <a:rPr lang="en-US" dirty="0"/>
              <a:t/>
            </a:r>
            <a:br>
              <a:rPr lang="en-US" dirty="0"/>
            </a:br>
            <a:endParaRPr lang="it-IT" dirty="0"/>
          </a:p>
        </p:txBody>
      </p:sp>
      <p:pic>
        <p:nvPicPr>
          <p:cNvPr id="4" name="Immagin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8374383">
            <a:off x="4211960" y="4509120"/>
            <a:ext cx="1905000" cy="1485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94750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 smtClean="0"/>
              <a:t>Advantages</a:t>
            </a:r>
            <a:r>
              <a:rPr lang="it-IT" dirty="0" smtClean="0"/>
              <a:t> of </a:t>
            </a:r>
            <a:r>
              <a:rPr lang="it-IT" dirty="0" err="1" smtClean="0"/>
              <a:t>beeing</a:t>
            </a:r>
            <a:r>
              <a:rPr lang="it-IT" dirty="0" smtClean="0"/>
              <a:t> in E.U.</a:t>
            </a:r>
            <a:endParaRPr lang="it-IT" dirty="0"/>
          </a:p>
        </p:txBody>
      </p:sp>
      <p:sp>
        <p:nvSpPr>
          <p:cNvPr id="3" name="CasellaDiTesto 2"/>
          <p:cNvSpPr txBox="1"/>
          <p:nvPr/>
        </p:nvSpPr>
        <p:spPr>
          <a:xfrm>
            <a:off x="539552" y="2204864"/>
            <a:ext cx="8064896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dirty="0"/>
              <a:t/>
            </a:r>
            <a:br>
              <a:rPr lang="en-US" dirty="0"/>
            </a:br>
            <a:r>
              <a:rPr lang="en-US" sz="2000" b="1" dirty="0"/>
              <a:t>2. </a:t>
            </a:r>
            <a:r>
              <a:rPr lang="en-US" sz="2000" dirty="0"/>
              <a:t>Citizens are free to move from one member country to another </a:t>
            </a:r>
            <a:r>
              <a:rPr lang="en-US" sz="2000" dirty="0" smtClean="0"/>
              <a:t>. Citizens </a:t>
            </a:r>
            <a:r>
              <a:rPr lang="en-US" sz="2000" dirty="0"/>
              <a:t>can freely travel, study, work, or live in any European country of their </a:t>
            </a:r>
            <a:r>
              <a:rPr lang="en-US" sz="2000" dirty="0" smtClean="0"/>
              <a:t>choice</a:t>
            </a:r>
          </a:p>
          <a:p>
            <a:pPr algn="just"/>
            <a:r>
              <a:rPr lang="en-US" dirty="0"/>
              <a:t/>
            </a:r>
            <a:br>
              <a:rPr lang="en-US" dirty="0"/>
            </a:br>
            <a:endParaRPr lang="it-IT" dirty="0"/>
          </a:p>
        </p:txBody>
      </p:sp>
      <p:pic>
        <p:nvPicPr>
          <p:cNvPr id="4" name="Immagin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3848" y="3356992"/>
            <a:ext cx="4608512" cy="32328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93355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 smtClean="0"/>
              <a:t>Advantages</a:t>
            </a:r>
            <a:r>
              <a:rPr lang="it-IT" dirty="0" smtClean="0"/>
              <a:t> of </a:t>
            </a:r>
            <a:r>
              <a:rPr lang="it-IT" dirty="0" err="1" smtClean="0"/>
              <a:t>beeing</a:t>
            </a:r>
            <a:r>
              <a:rPr lang="it-IT" dirty="0" smtClean="0"/>
              <a:t> in E.U.</a:t>
            </a:r>
            <a:endParaRPr lang="it-IT" dirty="0"/>
          </a:p>
        </p:txBody>
      </p:sp>
      <p:sp>
        <p:nvSpPr>
          <p:cNvPr id="3" name="CasellaDiTesto 2"/>
          <p:cNvSpPr txBox="1"/>
          <p:nvPr/>
        </p:nvSpPr>
        <p:spPr>
          <a:xfrm>
            <a:off x="539552" y="2204864"/>
            <a:ext cx="8064896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b="1" dirty="0"/>
              <a:t>3.</a:t>
            </a:r>
            <a:r>
              <a:rPr lang="en-US" dirty="0"/>
              <a:t> </a:t>
            </a:r>
            <a:r>
              <a:rPr lang="en-US" sz="2000" dirty="0"/>
              <a:t>More jobs are generated – more or less than 3.5 million jobs have been generated over the years</a:t>
            </a:r>
            <a:r>
              <a:rPr lang="en-US" dirty="0"/>
              <a:t/>
            </a:r>
            <a:br>
              <a:rPr lang="en-US" dirty="0"/>
            </a:br>
            <a:endParaRPr lang="it-IT" dirty="0"/>
          </a:p>
        </p:txBody>
      </p:sp>
      <p:pic>
        <p:nvPicPr>
          <p:cNvPr id="5" name="Immagin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39952" y="3284984"/>
            <a:ext cx="2575173" cy="25751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76414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 smtClean="0"/>
              <a:t>Advantages</a:t>
            </a:r>
            <a:r>
              <a:rPr lang="it-IT" dirty="0" smtClean="0"/>
              <a:t> of </a:t>
            </a:r>
            <a:r>
              <a:rPr lang="it-IT" dirty="0" err="1" smtClean="0"/>
              <a:t>beeing</a:t>
            </a:r>
            <a:r>
              <a:rPr lang="it-IT" dirty="0" smtClean="0"/>
              <a:t> in E.U.</a:t>
            </a:r>
            <a:endParaRPr lang="it-IT" dirty="0"/>
          </a:p>
        </p:txBody>
      </p:sp>
      <p:sp>
        <p:nvSpPr>
          <p:cNvPr id="3" name="CasellaDiTesto 2"/>
          <p:cNvSpPr txBox="1"/>
          <p:nvPr/>
        </p:nvSpPr>
        <p:spPr>
          <a:xfrm>
            <a:off x="539552" y="2204864"/>
            <a:ext cx="8064896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4</a:t>
            </a:r>
            <a:r>
              <a:rPr lang="en-US" b="1" dirty="0"/>
              <a:t>.</a:t>
            </a:r>
            <a:r>
              <a:rPr lang="en-US" dirty="0"/>
              <a:t> </a:t>
            </a:r>
            <a:r>
              <a:rPr lang="en-US" sz="2000" dirty="0"/>
              <a:t>Development of deprived regions – some member countries of the EU are economically deprived and through the ‘European Structural Funds’, deprived regions are developed</a:t>
            </a:r>
            <a:r>
              <a:rPr lang="en-US" dirty="0"/>
              <a:t/>
            </a:r>
            <a:br>
              <a:rPr lang="en-US" dirty="0"/>
            </a:br>
            <a:endParaRPr lang="it-IT" dirty="0"/>
          </a:p>
        </p:txBody>
      </p:sp>
      <p:pic>
        <p:nvPicPr>
          <p:cNvPr id="4" name="Immagin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9672" y="3700024"/>
            <a:ext cx="5616624" cy="21235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82554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 smtClean="0"/>
              <a:t>Advantages</a:t>
            </a:r>
            <a:r>
              <a:rPr lang="it-IT" dirty="0" smtClean="0"/>
              <a:t> of </a:t>
            </a:r>
            <a:r>
              <a:rPr lang="it-IT" dirty="0" err="1" smtClean="0"/>
              <a:t>beeing</a:t>
            </a:r>
            <a:r>
              <a:rPr lang="it-IT" dirty="0" smtClean="0"/>
              <a:t> in E.U.</a:t>
            </a:r>
            <a:endParaRPr lang="it-IT" dirty="0"/>
          </a:p>
        </p:txBody>
      </p:sp>
      <p:sp>
        <p:nvSpPr>
          <p:cNvPr id="3" name="CasellaDiTesto 2"/>
          <p:cNvSpPr txBox="1"/>
          <p:nvPr/>
        </p:nvSpPr>
        <p:spPr>
          <a:xfrm>
            <a:off x="539552" y="2204864"/>
            <a:ext cx="806489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5</a:t>
            </a:r>
            <a:r>
              <a:rPr lang="en-US" b="1" dirty="0"/>
              <a:t>.</a:t>
            </a:r>
            <a:r>
              <a:rPr lang="en-US" dirty="0"/>
              <a:t> Louder voice – the EU is able to ensure that all their concerns are taken seriously and heard internationally since it speaks in behalf of millions of people</a:t>
            </a:r>
            <a:br>
              <a:rPr lang="en-US" dirty="0"/>
            </a:br>
            <a:endParaRPr lang="it-IT" dirty="0"/>
          </a:p>
        </p:txBody>
      </p:sp>
      <p:pic>
        <p:nvPicPr>
          <p:cNvPr id="4" name="Immagin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39752" y="2996952"/>
            <a:ext cx="5327104" cy="36232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579793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 smtClean="0"/>
              <a:t>Advantages</a:t>
            </a:r>
            <a:r>
              <a:rPr lang="it-IT" dirty="0" smtClean="0"/>
              <a:t> of </a:t>
            </a:r>
            <a:r>
              <a:rPr lang="it-IT" dirty="0" err="1" smtClean="0"/>
              <a:t>beeing</a:t>
            </a:r>
            <a:r>
              <a:rPr lang="it-IT" dirty="0" smtClean="0"/>
              <a:t> in E.U.</a:t>
            </a:r>
            <a:endParaRPr lang="it-IT" dirty="0"/>
          </a:p>
        </p:txBody>
      </p:sp>
      <p:sp>
        <p:nvSpPr>
          <p:cNvPr id="3" name="CasellaDiTesto 2"/>
          <p:cNvSpPr txBox="1"/>
          <p:nvPr/>
        </p:nvSpPr>
        <p:spPr>
          <a:xfrm>
            <a:off x="539552" y="2204864"/>
            <a:ext cx="806489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6</a:t>
            </a:r>
            <a:r>
              <a:rPr lang="en-US" b="1" dirty="0"/>
              <a:t>.</a:t>
            </a:r>
            <a:r>
              <a:rPr lang="en-US" dirty="0"/>
              <a:t> Workers are protected – this is made possible through the European Working Time Directive; the directive includes regulations regarding holidays, working hours, breaks, etc.</a:t>
            </a:r>
            <a:endParaRPr lang="it-IT" dirty="0"/>
          </a:p>
        </p:txBody>
      </p:sp>
      <p:pic>
        <p:nvPicPr>
          <p:cNvPr id="4" name="Immagin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2226" y="2996952"/>
            <a:ext cx="3948738" cy="35322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685155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 smtClean="0"/>
              <a:t>Disadvantages</a:t>
            </a:r>
            <a:r>
              <a:rPr lang="it-IT" dirty="0" smtClean="0"/>
              <a:t> </a:t>
            </a:r>
            <a:r>
              <a:rPr lang="it-IT" dirty="0"/>
              <a:t>of </a:t>
            </a:r>
            <a:r>
              <a:rPr lang="it-IT" dirty="0" err="1"/>
              <a:t>beeing</a:t>
            </a:r>
            <a:r>
              <a:rPr lang="it-IT" dirty="0"/>
              <a:t> in E.U.</a:t>
            </a:r>
          </a:p>
        </p:txBody>
      </p:sp>
      <p:sp>
        <p:nvSpPr>
          <p:cNvPr id="3" name="CasellaDiTesto 2"/>
          <p:cNvSpPr txBox="1"/>
          <p:nvPr/>
        </p:nvSpPr>
        <p:spPr>
          <a:xfrm>
            <a:off x="467544" y="2132856"/>
            <a:ext cx="8064896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1.</a:t>
            </a:r>
            <a:r>
              <a:rPr lang="en-US" dirty="0"/>
              <a:t> </a:t>
            </a:r>
            <a:r>
              <a:rPr lang="en-US" sz="2000" dirty="0"/>
              <a:t>It is costly to be a member of the </a:t>
            </a:r>
            <a:r>
              <a:rPr lang="en-US" sz="2000" dirty="0" smtClean="0"/>
              <a:t>EU</a:t>
            </a:r>
            <a:r>
              <a:rPr lang="en-US" sz="2000" dirty="0"/>
              <a:t>. </a:t>
            </a:r>
            <a:r>
              <a:rPr lang="en-US" sz="2000" dirty="0" smtClean="0"/>
              <a:t> Italy </a:t>
            </a:r>
            <a:r>
              <a:rPr lang="en-US" sz="2000" dirty="0"/>
              <a:t>in 2014 spent 134 billion euro</a:t>
            </a:r>
          </a:p>
          <a:p>
            <a:endParaRPr lang="it-IT" dirty="0"/>
          </a:p>
        </p:txBody>
      </p:sp>
      <p:pic>
        <p:nvPicPr>
          <p:cNvPr id="4" name="Immagin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73354" y="2852936"/>
            <a:ext cx="4363739" cy="34944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333828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nozio">
  <a:themeElements>
    <a:clrScheme name="Equinozio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Equinozio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quinozio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1003</TotalTime>
  <Words>664</Words>
  <Application>Microsoft Office PowerPoint</Application>
  <PresentationFormat>Presentazione su schermo (4:3)</PresentationFormat>
  <Paragraphs>56</Paragraphs>
  <Slides>15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15</vt:i4>
      </vt:variant>
    </vt:vector>
  </HeadingPairs>
  <TitlesOfParts>
    <vt:vector size="16" baseType="lpstr">
      <vt:lpstr>Equinozio</vt:lpstr>
      <vt:lpstr>ITALY IN EUROPEAN UNION</vt:lpstr>
      <vt:lpstr>Introduction</vt:lpstr>
      <vt:lpstr>Advantages of beeing in E.U.</vt:lpstr>
      <vt:lpstr>Advantages of beeing in E.U.</vt:lpstr>
      <vt:lpstr>Advantages of beeing in E.U.</vt:lpstr>
      <vt:lpstr>Advantages of beeing in E.U.</vt:lpstr>
      <vt:lpstr>Advantages of beeing in E.U.</vt:lpstr>
      <vt:lpstr>Advantages of beeing in E.U.</vt:lpstr>
      <vt:lpstr>Disadvantages of beeing in E.U.</vt:lpstr>
      <vt:lpstr>Disadvantages of beeing in E.U.</vt:lpstr>
      <vt:lpstr>Disadvantages of beeing in E.U.</vt:lpstr>
      <vt:lpstr>Disadvantages of beeing in E.U.</vt:lpstr>
      <vt:lpstr>More about P.A.C.</vt:lpstr>
      <vt:lpstr>More about P.A.C.</vt:lpstr>
      <vt:lpstr>More about P.A.C.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Utente</dc:creator>
  <cp:lastModifiedBy>Utente</cp:lastModifiedBy>
  <cp:revision>19</cp:revision>
  <dcterms:created xsi:type="dcterms:W3CDTF">2015-08-24T10:20:55Z</dcterms:created>
  <dcterms:modified xsi:type="dcterms:W3CDTF">2015-08-25T15:23:20Z</dcterms:modified>
</cp:coreProperties>
</file>