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3" r:id="rId4"/>
    <p:sldId id="262" r:id="rId5"/>
    <p:sldId id="261" r:id="rId6"/>
    <p:sldId id="260" r:id="rId7"/>
    <p:sldId id="267" r:id="rId8"/>
    <p:sldId id="269" r:id="rId9"/>
    <p:sldId id="258" r:id="rId10"/>
    <p:sldId id="259" r:id="rId11"/>
    <p:sldId id="275" r:id="rId12"/>
    <p:sldId id="274" r:id="rId13"/>
    <p:sldId id="273" r:id="rId14"/>
    <p:sldId id="272" r:id="rId15"/>
    <p:sldId id="264" r:id="rId16"/>
    <p:sldId id="271" r:id="rId17"/>
    <p:sldId id="270" r:id="rId18"/>
    <p:sldId id="277" r:id="rId19"/>
    <p:sldId id="278" r:id="rId20"/>
    <p:sldId id="276" r:id="rId21"/>
    <p:sldId id="279" r:id="rId22"/>
    <p:sldId id="280" r:id="rId23"/>
    <p:sldId id="266" r:id="rId24"/>
    <p:sldId id="281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60"/>
  </p:normalViewPr>
  <p:slideViewPr>
    <p:cSldViewPr>
      <p:cViewPr varScale="1">
        <p:scale>
          <a:sx n="73" d="100"/>
          <a:sy n="73" d="100"/>
        </p:scale>
        <p:origin x="-10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26/08/2015</a:t>
            </a:fld>
            <a:endParaRPr lang="it-I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851648" cy="2952328"/>
          </a:xfrm>
        </p:spPr>
        <p:txBody>
          <a:bodyPr/>
          <a:lstStyle/>
          <a:p>
            <a:pPr algn="ctr"/>
            <a:r>
              <a:rPr lang="it-IT" dirty="0" smtClean="0"/>
              <a:t>The impact on </a:t>
            </a:r>
            <a:r>
              <a:rPr lang="it-IT" dirty="0" err="1" smtClean="0"/>
              <a:t>Italy</a:t>
            </a:r>
            <a:r>
              <a:rPr lang="it-IT" dirty="0" smtClean="0"/>
              <a:t> of </a:t>
            </a:r>
            <a:r>
              <a:rPr lang="it-IT" dirty="0" err="1" smtClean="0"/>
              <a:t>European</a:t>
            </a:r>
            <a:r>
              <a:rPr lang="it-IT" dirty="0" smtClean="0"/>
              <a:t> </a:t>
            </a:r>
            <a:r>
              <a:rPr lang="it-IT" dirty="0" err="1" smtClean="0"/>
              <a:t>Programmes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3150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dirty="0" err="1" smtClean="0"/>
              <a:t>Risearch</a:t>
            </a:r>
            <a:r>
              <a:rPr lang="en-US" sz="5400" dirty="0" smtClean="0"/>
              <a:t> and </a:t>
            </a:r>
            <a:r>
              <a:rPr lang="en-US" sz="5400" dirty="0" err="1" smtClean="0"/>
              <a:t>innvotion</a:t>
            </a:r>
            <a:r>
              <a:rPr lang="en-US" sz="5400" dirty="0" smtClean="0"/>
              <a:t>:</a:t>
            </a:r>
          </a:p>
          <a:p>
            <a:pPr marL="0" indent="0" algn="ctr">
              <a:buNone/>
            </a:pPr>
            <a:r>
              <a:rPr lang="en-US" sz="5400" dirty="0" smtClean="0"/>
              <a:t>	12,6 </a:t>
            </a:r>
            <a:r>
              <a:rPr lang="en-US" sz="5400" dirty="0" err="1" smtClean="0"/>
              <a:t>bil</a:t>
            </a:r>
            <a:r>
              <a:rPr lang="en-US" sz="5400" dirty="0" smtClean="0"/>
              <a:t>. Euro</a:t>
            </a:r>
          </a:p>
          <a:p>
            <a:pPr marL="0" indent="0">
              <a:buNone/>
            </a:pP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793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dirty="0" smtClean="0"/>
              <a:t>Digital agenda:</a:t>
            </a:r>
          </a:p>
          <a:p>
            <a:pPr marL="0" indent="0" algn="ctr">
              <a:buNone/>
            </a:pPr>
            <a:r>
              <a:rPr lang="en-US" sz="5400" dirty="0" smtClean="0"/>
              <a:t>2,9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169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r>
              <a:rPr lang="en-US" sz="4800" dirty="0" smtClean="0"/>
              <a:t>Enterprises competitiveness:</a:t>
            </a:r>
          </a:p>
          <a:p>
            <a:pPr marL="0" indent="0" algn="ctr">
              <a:buNone/>
            </a:pPr>
            <a:r>
              <a:rPr lang="en-US" sz="4800" dirty="0"/>
              <a:t>	</a:t>
            </a:r>
            <a:r>
              <a:rPr lang="en-US" sz="4800" dirty="0" smtClean="0"/>
              <a:t>3,2 </a:t>
            </a:r>
            <a:r>
              <a:rPr lang="en-US" sz="4800" dirty="0" err="1" smtClean="0"/>
              <a:t>bil</a:t>
            </a:r>
            <a:r>
              <a:rPr lang="en-US" sz="4800" dirty="0"/>
              <a:t>. Euro</a:t>
            </a:r>
          </a:p>
          <a:p>
            <a:pPr marL="0" indent="0">
              <a:buNone/>
            </a:pP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4024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Energy:</a:t>
            </a:r>
          </a:p>
          <a:p>
            <a:pPr marL="0" indent="0" algn="ctr">
              <a:buNone/>
            </a:pPr>
            <a:r>
              <a:rPr lang="en-US" sz="5400" dirty="0"/>
              <a:t>	</a:t>
            </a:r>
            <a:r>
              <a:rPr lang="en-US" sz="5400" dirty="0" smtClean="0"/>
              <a:t>2,7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8140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Environment:</a:t>
            </a:r>
          </a:p>
          <a:p>
            <a:pPr marL="0" indent="0" algn="ctr">
              <a:buNone/>
            </a:pPr>
            <a:r>
              <a:rPr lang="en-US" sz="5400" dirty="0" smtClean="0"/>
              <a:t>10,5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1256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Culture </a:t>
            </a:r>
            <a:r>
              <a:rPr lang="en-US" sz="5400" dirty="0"/>
              <a:t>and </a:t>
            </a:r>
            <a:r>
              <a:rPr lang="en-US" sz="5400" dirty="0" smtClean="0"/>
              <a:t>tourism:</a:t>
            </a:r>
          </a:p>
          <a:p>
            <a:pPr marL="0" indent="0" algn="ctr">
              <a:buNone/>
            </a:pPr>
            <a:r>
              <a:rPr lang="en-US" sz="5400" dirty="0"/>
              <a:t>	</a:t>
            </a:r>
            <a:r>
              <a:rPr lang="en-US" sz="5400" dirty="0" smtClean="0"/>
              <a:t>5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pPr marL="0" indent="0">
              <a:buNone/>
            </a:pP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408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Social inclusion:</a:t>
            </a:r>
          </a:p>
          <a:p>
            <a:pPr marL="0" indent="0" algn="ctr">
              <a:buNone/>
            </a:pPr>
            <a:r>
              <a:rPr lang="en-US" sz="5400" dirty="0" smtClean="0"/>
              <a:t>24,8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2724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5400" dirty="0" smtClean="0"/>
              <a:t>Employment:</a:t>
            </a:r>
            <a:r>
              <a:rPr lang="en-US" sz="5400" dirty="0"/>
              <a:t>	</a:t>
            </a: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8,5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546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dirty="0" smtClean="0"/>
              <a:t>Social inclusion:</a:t>
            </a:r>
          </a:p>
          <a:p>
            <a:pPr marL="0" indent="0" algn="ctr">
              <a:buNone/>
            </a:pPr>
            <a:r>
              <a:rPr lang="en-US" sz="5400" dirty="0"/>
              <a:t>	</a:t>
            </a:r>
            <a:r>
              <a:rPr lang="en-US" sz="5400" dirty="0" smtClean="0"/>
              <a:t>4,9 </a:t>
            </a:r>
            <a:r>
              <a:rPr lang="en-US" sz="5400" dirty="0" err="1"/>
              <a:t>bil</a:t>
            </a:r>
            <a:r>
              <a:rPr lang="en-US" sz="5400" dirty="0"/>
              <a:t>. Euro</a:t>
            </a:r>
          </a:p>
          <a:p>
            <a:pPr marL="0" indent="0">
              <a:buNone/>
            </a:pP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795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Children </a:t>
            </a:r>
            <a:r>
              <a:rPr lang="en-US" sz="5400" dirty="0"/>
              <a:t>and </a:t>
            </a:r>
            <a:r>
              <a:rPr lang="en-US" sz="5400" dirty="0" smtClean="0"/>
              <a:t>elderly:</a:t>
            </a:r>
          </a:p>
          <a:p>
            <a:pPr marL="0" indent="0" algn="ctr">
              <a:buNone/>
            </a:pPr>
            <a:r>
              <a:rPr lang="en-US" sz="5400" dirty="0"/>
              <a:t>	</a:t>
            </a:r>
            <a:r>
              <a:rPr lang="en-US" sz="5400" dirty="0" smtClean="0"/>
              <a:t>0,4 </a:t>
            </a:r>
            <a:r>
              <a:rPr lang="en-US" sz="6000" dirty="0" err="1"/>
              <a:t>bil</a:t>
            </a:r>
            <a:r>
              <a:rPr lang="en-US" sz="6000" dirty="0"/>
              <a:t>. Euro</a:t>
            </a:r>
          </a:p>
          <a:p>
            <a:pPr marL="0" indent="0">
              <a:buNone/>
            </a:pP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4332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Total </a:t>
            </a:r>
            <a:r>
              <a:rPr lang="it-IT" dirty="0" err="1" smtClean="0"/>
              <a:t>expenses</a:t>
            </a:r>
            <a:r>
              <a:rPr lang="it-IT" dirty="0" smtClean="0"/>
              <a:t> 2007-2013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sz="6000" b="1" dirty="0" smtClean="0"/>
          </a:p>
          <a:p>
            <a:pPr marL="0" indent="0" algn="ctr">
              <a:buNone/>
            </a:pPr>
            <a:r>
              <a:rPr lang="it-IT" sz="6000" b="1" dirty="0" smtClean="0"/>
              <a:t>91,1</a:t>
            </a:r>
            <a:r>
              <a:rPr lang="it-IT" sz="6000" dirty="0" smtClean="0"/>
              <a:t> </a:t>
            </a:r>
            <a:r>
              <a:rPr lang="it-IT" sz="6000" dirty="0" err="1" smtClean="0"/>
              <a:t>bil</a:t>
            </a:r>
            <a:r>
              <a:rPr lang="it-IT" sz="6000" dirty="0" smtClean="0"/>
              <a:t>. </a:t>
            </a:r>
            <a:r>
              <a:rPr lang="it-IT" sz="6000" dirty="0"/>
              <a:t>Euro </a:t>
            </a:r>
            <a:r>
              <a:rPr lang="it-IT" sz="6000" dirty="0" err="1"/>
              <a:t>spent</a:t>
            </a:r>
            <a:r>
              <a:rPr lang="it-IT" sz="6000" dirty="0"/>
              <a:t> to date</a:t>
            </a:r>
          </a:p>
        </p:txBody>
      </p:sp>
    </p:spTree>
    <p:extLst>
      <p:ext uri="{BB962C8B-B14F-4D97-AF65-F5344CB8AC3E}">
        <p14:creationId xmlns:p14="http://schemas.microsoft.com/office/powerpoint/2010/main" val="1449521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5400" dirty="0" err="1"/>
          </a:p>
          <a:p>
            <a:pPr marL="0" indent="0" algn="ctr">
              <a:buNone/>
            </a:pPr>
            <a:r>
              <a:rPr lang="en-US" sz="5400" dirty="0" smtClean="0"/>
              <a:t>Education:</a:t>
            </a:r>
          </a:p>
          <a:p>
            <a:pPr marL="0" indent="0" algn="ctr">
              <a:buNone/>
            </a:pPr>
            <a:r>
              <a:rPr lang="en-US" sz="5400" dirty="0" smtClean="0"/>
              <a:t>9,1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2748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Cities </a:t>
            </a:r>
            <a:r>
              <a:rPr lang="en-US" sz="5400" dirty="0"/>
              <a:t>and rural </a:t>
            </a:r>
            <a:r>
              <a:rPr lang="en-US" sz="5400" dirty="0" smtClean="0"/>
              <a:t>areas:</a:t>
            </a:r>
          </a:p>
          <a:p>
            <a:pPr marL="0" indent="0" algn="ctr">
              <a:buNone/>
            </a:pPr>
            <a:r>
              <a:rPr lang="en-US" sz="5400" dirty="0"/>
              <a:t>	</a:t>
            </a:r>
            <a:r>
              <a:rPr lang="en-US" sz="5400" dirty="0" smtClean="0"/>
              <a:t>3,7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pPr marL="0" indent="0">
              <a:buNone/>
            </a:pPr>
            <a:endParaRPr lang="en-US" sz="5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57394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/>
            </a:r>
            <a:br>
              <a:rPr lang="it-IT" dirty="0"/>
            </a:br>
            <a:r>
              <a:rPr lang="it-IT" dirty="0" err="1"/>
              <a:t>Sectors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5400" dirty="0" smtClean="0"/>
              <a:t>Strengthening </a:t>
            </a:r>
            <a:r>
              <a:rPr lang="en-US" sz="5400" dirty="0"/>
              <a:t>public </a:t>
            </a:r>
            <a:r>
              <a:rPr lang="en-US" sz="5400" dirty="0" smtClean="0"/>
              <a:t>administration:</a:t>
            </a:r>
          </a:p>
          <a:p>
            <a:pPr marL="0" indent="0" algn="ctr">
              <a:buNone/>
            </a:pPr>
            <a:r>
              <a:rPr lang="en-US" sz="5400" dirty="0"/>
              <a:t>	</a:t>
            </a:r>
            <a:r>
              <a:rPr lang="en-US" sz="5400" dirty="0" smtClean="0"/>
              <a:t>2,8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13689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8130598" cy="4887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827584" y="5928374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Data by Opencoesione.it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4855011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sz="5400" dirty="0" smtClean="0"/>
          </a:p>
          <a:p>
            <a:pPr marL="0" indent="0" algn="ctr">
              <a:buNone/>
            </a:pPr>
            <a:r>
              <a:rPr lang="it-IT" sz="5400" dirty="0" err="1" smtClean="0"/>
              <a:t>Thanks</a:t>
            </a:r>
            <a:r>
              <a:rPr lang="it-IT" sz="5400" dirty="0" smtClean="0"/>
              <a:t> for </a:t>
            </a:r>
            <a:r>
              <a:rPr lang="it-IT" sz="5400" dirty="0" err="1" smtClean="0"/>
              <a:t>your</a:t>
            </a:r>
            <a:r>
              <a:rPr lang="it-IT" sz="5400" dirty="0" smtClean="0"/>
              <a:t> </a:t>
            </a:r>
            <a:r>
              <a:rPr lang="it-IT" sz="5400" dirty="0" err="1" smtClean="0"/>
              <a:t>attention</a:t>
            </a:r>
            <a:endParaRPr lang="it-IT" sz="5400" dirty="0"/>
          </a:p>
        </p:txBody>
      </p:sp>
    </p:spTree>
    <p:extLst>
      <p:ext uri="{BB962C8B-B14F-4D97-AF65-F5344CB8AC3E}">
        <p14:creationId xmlns:p14="http://schemas.microsoft.com/office/powerpoint/2010/main" val="2857159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Nature </a:t>
            </a:r>
            <a:r>
              <a:rPr lang="it-IT" dirty="0"/>
              <a:t>of the </a:t>
            </a:r>
            <a:r>
              <a:rPr lang="it-IT" dirty="0" err="1"/>
              <a:t>investment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r>
              <a:rPr lang="en-US" sz="4800" dirty="0" smtClean="0"/>
              <a:t>Buying </a:t>
            </a:r>
            <a:r>
              <a:rPr lang="en-US" sz="4800" dirty="0"/>
              <a:t>goods and </a:t>
            </a:r>
            <a:r>
              <a:rPr lang="en-US" sz="4800" dirty="0" smtClean="0"/>
              <a:t>services:</a:t>
            </a:r>
            <a:r>
              <a:rPr lang="en-US" sz="4800" dirty="0"/>
              <a:t>	</a:t>
            </a:r>
            <a:r>
              <a:rPr lang="en-US" sz="4800" dirty="0"/>
              <a:t>23,4 </a:t>
            </a:r>
            <a:r>
              <a:rPr lang="en-US" sz="4800" dirty="0" err="1"/>
              <a:t>bil</a:t>
            </a:r>
            <a:r>
              <a:rPr lang="en-US" sz="4800" dirty="0"/>
              <a:t>. Euro</a:t>
            </a:r>
            <a:endParaRPr lang="en-US" sz="4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6534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Nature of the </a:t>
            </a:r>
            <a:r>
              <a:rPr lang="it-IT" dirty="0" err="1"/>
              <a:t>investment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sz="5400" dirty="0" smtClean="0"/>
          </a:p>
          <a:p>
            <a:pPr marL="0" indent="0" algn="ctr">
              <a:buNone/>
            </a:pPr>
            <a:r>
              <a:rPr lang="it-IT" sz="5400" dirty="0" err="1" smtClean="0"/>
              <a:t>Infrastructure</a:t>
            </a:r>
            <a:r>
              <a:rPr lang="it-IT" sz="5400" dirty="0" smtClean="0"/>
              <a:t>:	</a:t>
            </a:r>
          </a:p>
          <a:p>
            <a:pPr marL="0" indent="0" algn="ctr">
              <a:buNone/>
            </a:pPr>
            <a:r>
              <a:rPr lang="it-IT" sz="5400" dirty="0" smtClean="0"/>
              <a:t>50.9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pPr marL="0" indent="0" algn="ctr">
              <a:buNone/>
            </a:pPr>
            <a:endParaRPr lang="it-IT" sz="5400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9009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Nature of the </a:t>
            </a:r>
            <a:r>
              <a:rPr lang="it-IT" dirty="0" err="1"/>
              <a:t>investment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5400" dirty="0" smtClean="0"/>
              <a:t>Business </a:t>
            </a:r>
            <a:r>
              <a:rPr lang="it-IT" sz="5400" dirty="0" err="1" smtClean="0"/>
              <a:t>incentives</a:t>
            </a:r>
            <a:r>
              <a:rPr lang="it-IT" sz="5400" dirty="0" smtClean="0"/>
              <a:t>:</a:t>
            </a:r>
            <a:r>
              <a:rPr lang="it-IT" sz="5400" dirty="0"/>
              <a:t>	</a:t>
            </a:r>
            <a:endParaRPr lang="it-IT" sz="5400" dirty="0" smtClean="0"/>
          </a:p>
          <a:p>
            <a:pPr marL="0" indent="0" algn="ctr">
              <a:buNone/>
            </a:pPr>
            <a:r>
              <a:rPr lang="it-IT" sz="5400" dirty="0" smtClean="0"/>
              <a:t>11,2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9612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Nature of the </a:t>
            </a:r>
            <a:r>
              <a:rPr lang="it-IT" dirty="0" err="1"/>
              <a:t>investment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5400" dirty="0" err="1" smtClean="0"/>
              <a:t>Contributions</a:t>
            </a:r>
            <a:r>
              <a:rPr lang="it-IT" sz="5400" dirty="0" smtClean="0"/>
              <a:t> </a:t>
            </a:r>
            <a:r>
              <a:rPr lang="it-IT" sz="5400" dirty="0"/>
              <a:t>to </a:t>
            </a:r>
            <a:r>
              <a:rPr lang="it-IT" sz="5400" dirty="0" err="1" smtClean="0"/>
              <a:t>persons</a:t>
            </a:r>
            <a:r>
              <a:rPr lang="it-IT" sz="5400" dirty="0" smtClean="0"/>
              <a:t>:</a:t>
            </a:r>
            <a:r>
              <a:rPr lang="it-IT" sz="5400" dirty="0"/>
              <a:t>	</a:t>
            </a:r>
            <a:r>
              <a:rPr lang="it-IT" sz="5400" dirty="0" smtClean="0"/>
              <a:t>3,9 </a:t>
            </a:r>
            <a:r>
              <a:rPr lang="en-US" sz="5400" dirty="0" err="1" smtClean="0"/>
              <a:t>bil</a:t>
            </a:r>
            <a:r>
              <a:rPr lang="en-US" sz="5400" dirty="0"/>
              <a:t>. Euro</a:t>
            </a:r>
          </a:p>
          <a:p>
            <a:pPr marL="0" indent="0">
              <a:buNone/>
            </a:pPr>
            <a:r>
              <a:rPr lang="it-IT" sz="5400" dirty="0" smtClean="0"/>
              <a:t> </a:t>
            </a:r>
            <a:endParaRPr lang="it-IT" sz="5400" dirty="0"/>
          </a:p>
        </p:txBody>
      </p:sp>
    </p:spTree>
    <p:extLst>
      <p:ext uri="{BB962C8B-B14F-4D97-AF65-F5344CB8AC3E}">
        <p14:creationId xmlns:p14="http://schemas.microsoft.com/office/powerpoint/2010/main" val="3491380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Nature of the </a:t>
            </a:r>
            <a:r>
              <a:rPr lang="it-IT" dirty="0" err="1"/>
              <a:t>investment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5400" dirty="0" smtClean="0"/>
              <a:t>Capital </a:t>
            </a:r>
            <a:r>
              <a:rPr lang="it-IT" sz="5400" dirty="0" err="1"/>
              <a:t>contributions</a:t>
            </a:r>
            <a:r>
              <a:rPr lang="it-IT" sz="5400" dirty="0"/>
              <a:t>	</a:t>
            </a:r>
            <a:r>
              <a:rPr lang="it-IT" sz="5400" dirty="0" smtClean="0"/>
              <a:t>:</a:t>
            </a:r>
          </a:p>
          <a:p>
            <a:pPr marL="0" indent="0" algn="ctr">
              <a:buNone/>
            </a:pPr>
            <a:r>
              <a:rPr lang="it-IT" sz="5400" dirty="0" smtClean="0"/>
              <a:t>1,6 </a:t>
            </a:r>
            <a:r>
              <a:rPr lang="en-US" sz="5400" dirty="0" err="1"/>
              <a:t>bil</a:t>
            </a:r>
            <a:r>
              <a:rPr lang="en-US" sz="5400" dirty="0"/>
              <a:t>. Euro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8627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Nature of the </a:t>
            </a:r>
            <a:r>
              <a:rPr lang="it-IT" dirty="0" err="1"/>
              <a:t>investment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sz="5400" dirty="0" err="1" smtClean="0"/>
              <a:t>Other</a:t>
            </a:r>
            <a:r>
              <a:rPr lang="it-IT" sz="5400" dirty="0" smtClean="0"/>
              <a:t>:</a:t>
            </a:r>
          </a:p>
          <a:p>
            <a:pPr marL="0" indent="0" algn="ctr">
              <a:buNone/>
            </a:pPr>
            <a:r>
              <a:rPr lang="it-IT" sz="5400" dirty="0"/>
              <a:t>	</a:t>
            </a:r>
            <a:r>
              <a:rPr lang="it-IT" sz="5400" dirty="0" smtClean="0"/>
              <a:t>0,1 </a:t>
            </a:r>
            <a:r>
              <a:rPr lang="en-US" sz="5400" dirty="0" err="1"/>
              <a:t>bil</a:t>
            </a:r>
            <a:r>
              <a:rPr lang="en-US" sz="5400" dirty="0"/>
              <a:t>. Euro</a:t>
            </a: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570996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14427"/>
            <a:ext cx="8532440" cy="5712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467544" y="6381328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 smtClean="0"/>
              <a:t>Data by Opencoesione.it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3339611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313</TotalTime>
  <Words>126</Words>
  <Application>Microsoft Office PowerPoint</Application>
  <PresentationFormat>Presentazione su schermo (4:3)</PresentationFormat>
  <Paragraphs>95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Equinozio</vt:lpstr>
      <vt:lpstr>The impact on Italy of European Programmes</vt:lpstr>
      <vt:lpstr>Total expenses 2007-2013</vt:lpstr>
      <vt:lpstr>Nature of the investment</vt:lpstr>
      <vt:lpstr>Nature of the investment</vt:lpstr>
      <vt:lpstr>Nature of the investment</vt:lpstr>
      <vt:lpstr>Nature of the investment</vt:lpstr>
      <vt:lpstr>Nature of the investment</vt:lpstr>
      <vt:lpstr>Nature of the investment</vt:lpstr>
      <vt:lpstr>Presentazione standard di PowerPoint</vt:lpstr>
      <vt:lpstr> Sectors</vt:lpstr>
      <vt:lpstr> Sectors</vt:lpstr>
      <vt:lpstr> Sectors</vt:lpstr>
      <vt:lpstr> Sectors</vt:lpstr>
      <vt:lpstr> Sectors</vt:lpstr>
      <vt:lpstr> Sectors</vt:lpstr>
      <vt:lpstr> Sectors</vt:lpstr>
      <vt:lpstr> Sectors</vt:lpstr>
      <vt:lpstr> Sectors</vt:lpstr>
      <vt:lpstr> Sectors</vt:lpstr>
      <vt:lpstr> Sectors</vt:lpstr>
      <vt:lpstr> Sectors</vt:lpstr>
      <vt:lpstr> Sectors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10</cp:revision>
  <dcterms:created xsi:type="dcterms:W3CDTF">2015-08-25T16:31:10Z</dcterms:created>
  <dcterms:modified xsi:type="dcterms:W3CDTF">2015-08-26T15:27:50Z</dcterms:modified>
</cp:coreProperties>
</file>