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0C1F2-BF76-40C4-9D8C-BF89E7DF906A}" type="datetimeFigureOut">
              <a:rPr lang="bg-BG" smtClean="0"/>
              <a:t>26.8.2015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DAA0-EDE9-47B6-B1AC-53D43ACD4BFC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0C1F2-BF76-40C4-9D8C-BF89E7DF906A}" type="datetimeFigureOut">
              <a:rPr lang="bg-BG" smtClean="0"/>
              <a:t>26.8.2015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DAA0-EDE9-47B6-B1AC-53D43ACD4BFC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0C1F2-BF76-40C4-9D8C-BF89E7DF906A}" type="datetimeFigureOut">
              <a:rPr lang="bg-BG" smtClean="0"/>
              <a:t>26.8.2015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DAA0-EDE9-47B6-B1AC-53D43ACD4BFC}" type="slidenum">
              <a:rPr lang="bg-BG" smtClean="0"/>
              <a:t>‹#›</a:t>
            </a:fld>
            <a:endParaRPr lang="bg-BG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0C1F2-BF76-40C4-9D8C-BF89E7DF906A}" type="datetimeFigureOut">
              <a:rPr lang="bg-BG" smtClean="0"/>
              <a:t>26.8.2015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DAA0-EDE9-47B6-B1AC-53D43ACD4BFC}" type="slidenum">
              <a:rPr lang="bg-BG" smtClean="0"/>
              <a:t>‹#›</a:t>
            </a:fld>
            <a:endParaRPr lang="bg-BG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0C1F2-BF76-40C4-9D8C-BF89E7DF906A}" type="datetimeFigureOut">
              <a:rPr lang="bg-BG" smtClean="0"/>
              <a:t>26.8.2015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DAA0-EDE9-47B6-B1AC-53D43ACD4BFC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0C1F2-BF76-40C4-9D8C-BF89E7DF906A}" type="datetimeFigureOut">
              <a:rPr lang="bg-BG" smtClean="0"/>
              <a:t>26.8.2015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DAA0-EDE9-47B6-B1AC-53D43ACD4BFC}" type="slidenum">
              <a:rPr lang="bg-BG" smtClean="0"/>
              <a:t>‹#›</a:t>
            </a:fld>
            <a:endParaRPr lang="bg-BG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0C1F2-BF76-40C4-9D8C-BF89E7DF906A}" type="datetimeFigureOut">
              <a:rPr lang="bg-BG" smtClean="0"/>
              <a:t>26.8.2015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DAA0-EDE9-47B6-B1AC-53D43ACD4BFC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0C1F2-BF76-40C4-9D8C-BF89E7DF906A}" type="datetimeFigureOut">
              <a:rPr lang="bg-BG" smtClean="0"/>
              <a:t>26.8.2015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DAA0-EDE9-47B6-B1AC-53D43ACD4BFC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0C1F2-BF76-40C4-9D8C-BF89E7DF906A}" type="datetimeFigureOut">
              <a:rPr lang="bg-BG" smtClean="0"/>
              <a:t>26.8.2015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DAA0-EDE9-47B6-B1AC-53D43ACD4BFC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0C1F2-BF76-40C4-9D8C-BF89E7DF906A}" type="datetimeFigureOut">
              <a:rPr lang="bg-BG" smtClean="0"/>
              <a:t>26.8.2015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DAA0-EDE9-47B6-B1AC-53D43ACD4BFC}" type="slidenum">
              <a:rPr lang="bg-BG" smtClean="0"/>
              <a:t>‹#›</a:t>
            </a:fld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0C1F2-BF76-40C4-9D8C-BF89E7DF906A}" type="datetimeFigureOut">
              <a:rPr lang="bg-BG" smtClean="0"/>
              <a:t>26.8.2015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BDAA0-EDE9-47B6-B1AC-53D43ACD4BFC}" type="slidenum">
              <a:rPr lang="bg-BG" smtClean="0"/>
              <a:t>‹#›</a:t>
            </a:fld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930C1F2-BF76-40C4-9D8C-BF89E7DF906A}" type="datetimeFigureOut">
              <a:rPr lang="bg-BG" smtClean="0"/>
              <a:t>26.8.2015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B4BDAA0-EDE9-47B6-B1AC-53D43ACD4BFC}" type="slidenum">
              <a:rPr lang="bg-BG" smtClean="0"/>
              <a:t>‹#›</a:t>
            </a:fld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aksakovo.net/" TargetMode="External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10" Type="http://schemas.openxmlformats.org/officeDocument/2006/relationships/image" Target="../media/image8.emf"/><Relationship Id="rId4" Type="http://schemas.openxmlformats.org/officeDocument/2006/relationships/image" Target="../media/image3.png"/><Relationship Id="rId9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ot D old pc\Implamantation 2020\ЕUROPE FOR CITIZENS\web_site\LOGO project\Clipboard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805264"/>
            <a:ext cx="1800199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ot D old pc\Implamantation 2020\ЕUROPE FOR CITIZENS\web_site\Coat_of_Arms_of_Igualada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016667"/>
            <a:ext cx="638584" cy="72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ot D old pc\Implamantation 2020\ЕUROPE FOR CITIZENS\web_site\logo setubal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921" y="6067237"/>
            <a:ext cx="719111" cy="703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ot D old pc\Implamantation 2020\ЕUROPE FOR CITIZENS\web_site\Nuggedu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067237"/>
            <a:ext cx="719111" cy="674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Logo_Aksakovo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9" y="6067236"/>
            <a:ext cx="504056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6280917"/>
            <a:ext cx="1584176" cy="422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323528" y="1052736"/>
            <a:ext cx="856895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</a:rPr>
              <a:t>“</a:t>
            </a:r>
            <a:r>
              <a:rPr lang="bg-BG" sz="2000" b="1" dirty="0">
                <a:solidFill>
                  <a:schemeClr val="bg1"/>
                </a:solidFill>
              </a:rPr>
              <a:t>Ефективното партньорство-ключ към осъществяването на електронното управление -проект </a:t>
            </a:r>
            <a:r>
              <a:rPr lang="bg-BG" sz="2000" b="1" dirty="0" smtClean="0">
                <a:solidFill>
                  <a:schemeClr val="bg1"/>
                </a:solidFill>
              </a:rPr>
              <a:t>“Прозрачна </a:t>
            </a:r>
            <a:r>
              <a:rPr lang="bg-BG" sz="2000" b="1" dirty="0">
                <a:solidFill>
                  <a:schemeClr val="bg1"/>
                </a:solidFill>
              </a:rPr>
              <a:t>и достъпна общинска администрация – общини Аксаково, Аврен, Белослав, Девня, Долни чифлик, Дългопол”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67544" y="3140968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Effective partnership-key to establishing of e-governing – project “Transparent and accessible municipality administration- the municipalities of </a:t>
            </a:r>
            <a:r>
              <a:rPr lang="en-US" dirty="0" err="1" smtClean="0"/>
              <a:t>Aksakovo</a:t>
            </a:r>
            <a:r>
              <a:rPr lang="en-US" dirty="0" smtClean="0"/>
              <a:t>, </a:t>
            </a:r>
            <a:r>
              <a:rPr lang="en-US" dirty="0" err="1" smtClean="0"/>
              <a:t>Avren</a:t>
            </a:r>
            <a:r>
              <a:rPr lang="en-US" dirty="0" smtClean="0"/>
              <a:t>, </a:t>
            </a:r>
            <a:r>
              <a:rPr lang="en-US" dirty="0" err="1" smtClean="0"/>
              <a:t>Beloslav</a:t>
            </a:r>
            <a:r>
              <a:rPr lang="en-US" dirty="0" smtClean="0"/>
              <a:t>, </a:t>
            </a:r>
            <a:r>
              <a:rPr lang="en-US" dirty="0" err="1" smtClean="0"/>
              <a:t>Devnya</a:t>
            </a:r>
            <a:r>
              <a:rPr lang="en-US" dirty="0" smtClean="0"/>
              <a:t>, </a:t>
            </a:r>
            <a:r>
              <a:rPr lang="en-US" dirty="0" err="1" smtClean="0"/>
              <a:t>Dolni</a:t>
            </a:r>
            <a:r>
              <a:rPr lang="en-US" dirty="0" smtClean="0"/>
              <a:t> </a:t>
            </a:r>
            <a:r>
              <a:rPr lang="en-US" dirty="0" err="1" smtClean="0"/>
              <a:t>chiflik</a:t>
            </a:r>
            <a:r>
              <a:rPr lang="en-US" dirty="0" smtClean="0"/>
              <a:t>, </a:t>
            </a:r>
            <a:r>
              <a:rPr lang="en-US" dirty="0" err="1" smtClean="0"/>
              <a:t>Dalgopol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230125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ot D old pc\Implamantation 2020\ЕUROPE FOR CITIZENS\web_site\LOGO project\Clipboard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805264"/>
            <a:ext cx="1800199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ot D old pc\Implamantation 2020\ЕUROPE FOR CITIZENS\web_site\Coat_of_Arms_of_Igualada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016667"/>
            <a:ext cx="638584" cy="72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ot D old pc\Implamantation 2020\ЕUROPE FOR CITIZENS\web_site\logo setubal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921" y="6067237"/>
            <a:ext cx="719111" cy="703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ot D old pc\Implamantation 2020\ЕUROPE FOR CITIZENS\web_site\Nuggedu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067237"/>
            <a:ext cx="719111" cy="674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Logo_Aksakovo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9" y="6067236"/>
            <a:ext cx="504056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6280917"/>
            <a:ext cx="1584176" cy="422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611188" y="1052513"/>
            <a:ext cx="81375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chemeClr val="bg1"/>
                </a:solidFill>
              </a:rPr>
              <a:t>Operational program</a:t>
            </a:r>
            <a:r>
              <a:rPr lang="bg-BG" b="1" dirty="0">
                <a:solidFill>
                  <a:schemeClr val="bg1"/>
                </a:solidFill>
              </a:rPr>
              <a:t>: </a:t>
            </a:r>
            <a:r>
              <a:rPr lang="bg-BG" dirty="0">
                <a:solidFill>
                  <a:schemeClr val="bg1"/>
                </a:solidFill>
              </a:rPr>
              <a:t>“</a:t>
            </a:r>
            <a:r>
              <a:rPr lang="en-US" dirty="0">
                <a:solidFill>
                  <a:schemeClr val="bg1"/>
                </a:solidFill>
              </a:rPr>
              <a:t>Administrative capacity</a:t>
            </a:r>
            <a:r>
              <a:rPr lang="bg-BG" dirty="0">
                <a:solidFill>
                  <a:schemeClr val="bg1"/>
                </a:solidFill>
              </a:rPr>
              <a:t>”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521519" y="1453029"/>
            <a:ext cx="81724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en-US" sz="27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“</a:t>
            </a:r>
            <a:r>
              <a:rPr lang="bg-BG" sz="27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Прозрачна и достъпна общинска администрация</a:t>
            </a:r>
            <a:r>
              <a:rPr lang="en-US" sz="27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”</a:t>
            </a:r>
            <a:r>
              <a:rPr lang="bg-BG" sz="2700" b="1" dirty="0">
                <a:solidFill>
                  <a:srgbClr val="A50021"/>
                </a:solidFill>
              </a:rPr>
              <a:t> 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323528" y="2780928"/>
            <a:ext cx="8568953" cy="2354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indent="363538">
              <a:spcBef>
                <a:spcPct val="50000"/>
              </a:spcBef>
              <a:defRPr/>
            </a:pPr>
            <a:r>
              <a:rPr lang="bg-BG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Бенефициент</a:t>
            </a:r>
            <a:r>
              <a:rPr lang="en-US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/ </a:t>
            </a:r>
            <a:r>
              <a:rPr lang="en-US" dirty="0" err="1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Benefeciary</a:t>
            </a:r>
            <a:r>
              <a:rPr lang="bg-BG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:</a:t>
            </a:r>
            <a:r>
              <a:rPr lang="bg-BG" sz="2400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</a:t>
            </a:r>
            <a:r>
              <a:rPr lang="bg-BG" sz="2000" dirty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Община </a:t>
            </a:r>
            <a:r>
              <a:rPr lang="bg-BG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Аксаково</a:t>
            </a:r>
            <a:r>
              <a:rPr lang="en-GB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/</a:t>
            </a:r>
            <a:r>
              <a:rPr lang="en-GB" sz="2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Aksakovo</a:t>
            </a:r>
            <a:r>
              <a:rPr lang="en-GB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Municipality</a:t>
            </a:r>
            <a:endParaRPr lang="en-US" sz="2000" dirty="0"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indent="363538">
              <a:spcBef>
                <a:spcPct val="50000"/>
              </a:spcBef>
              <a:defRPr/>
            </a:pPr>
            <a:r>
              <a:rPr lang="bg-BG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Партньори</a:t>
            </a:r>
            <a:r>
              <a:rPr lang="en-US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/Partners</a:t>
            </a:r>
            <a:r>
              <a:rPr lang="bg-BG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:</a:t>
            </a:r>
            <a:r>
              <a:rPr lang="bg-BG" dirty="0" smtClean="0">
                <a:cs typeface="Arial" charset="0"/>
              </a:rPr>
              <a:t> </a:t>
            </a:r>
            <a:r>
              <a:rPr lang="bg-BG" dirty="0">
                <a:cs typeface="Arial" charset="0"/>
              </a:rPr>
              <a:t>Общини Аврен, Белослав, Девня, Долни чифлик, </a:t>
            </a:r>
            <a:r>
              <a:rPr lang="bg-BG" dirty="0" smtClean="0">
                <a:cs typeface="Arial" charset="0"/>
              </a:rPr>
              <a:t>Дългопол</a:t>
            </a:r>
            <a:r>
              <a:rPr lang="en-GB" dirty="0" smtClean="0">
                <a:cs typeface="Arial" charset="0"/>
              </a:rPr>
              <a:t>/ Municipalities of </a:t>
            </a:r>
            <a:r>
              <a:rPr lang="en-GB" dirty="0" err="1" smtClean="0">
                <a:cs typeface="Arial" charset="0"/>
              </a:rPr>
              <a:t>Avren</a:t>
            </a:r>
            <a:r>
              <a:rPr lang="en-GB" dirty="0" smtClean="0">
                <a:cs typeface="Arial" charset="0"/>
              </a:rPr>
              <a:t>, </a:t>
            </a:r>
            <a:r>
              <a:rPr lang="en-GB" dirty="0" err="1" smtClean="0">
                <a:cs typeface="Arial" charset="0"/>
              </a:rPr>
              <a:t>Beloslav</a:t>
            </a:r>
            <a:r>
              <a:rPr lang="en-GB" dirty="0" smtClean="0">
                <a:cs typeface="Arial" charset="0"/>
              </a:rPr>
              <a:t>, </a:t>
            </a:r>
            <a:r>
              <a:rPr lang="en-GB" dirty="0" err="1" smtClean="0">
                <a:cs typeface="Arial" charset="0"/>
              </a:rPr>
              <a:t>Devnya</a:t>
            </a:r>
            <a:r>
              <a:rPr lang="en-GB" dirty="0" smtClean="0">
                <a:cs typeface="Arial" charset="0"/>
              </a:rPr>
              <a:t>, </a:t>
            </a:r>
            <a:r>
              <a:rPr lang="en-GB" dirty="0" err="1" smtClean="0">
                <a:cs typeface="Arial" charset="0"/>
              </a:rPr>
              <a:t>Dolni</a:t>
            </a:r>
            <a:r>
              <a:rPr lang="en-GB" dirty="0" smtClean="0">
                <a:cs typeface="Arial" charset="0"/>
              </a:rPr>
              <a:t> </a:t>
            </a:r>
            <a:r>
              <a:rPr lang="en-GB" dirty="0" err="1" smtClean="0">
                <a:cs typeface="Arial" charset="0"/>
              </a:rPr>
              <a:t>chiflik</a:t>
            </a:r>
            <a:r>
              <a:rPr lang="en-GB" dirty="0" smtClean="0">
                <a:cs typeface="Arial" charset="0"/>
              </a:rPr>
              <a:t>, </a:t>
            </a:r>
            <a:r>
              <a:rPr lang="en-GB" dirty="0" err="1" smtClean="0">
                <a:cs typeface="Arial" charset="0"/>
              </a:rPr>
              <a:t>Dalgopol</a:t>
            </a:r>
            <a:endParaRPr lang="bg-BG" dirty="0"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indent="363538">
              <a:defRPr/>
            </a:pPr>
            <a:endParaRPr lang="bg-BG" sz="1200" dirty="0"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indent="363538">
              <a:defRPr/>
            </a:pPr>
            <a:r>
              <a:rPr lang="bg-BG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Продължителност</a:t>
            </a:r>
            <a:r>
              <a:rPr lang="en-GB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/Duration</a:t>
            </a:r>
            <a:r>
              <a:rPr lang="bg-BG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:</a:t>
            </a:r>
            <a:r>
              <a:rPr lang="bg-BG" dirty="0" smtClean="0">
                <a:cs typeface="Arial" charset="0"/>
              </a:rPr>
              <a:t> </a:t>
            </a:r>
            <a:r>
              <a:rPr lang="bg-BG" dirty="0">
                <a:cs typeface="Arial" charset="0"/>
              </a:rPr>
              <a:t>февруари 2009 </a:t>
            </a:r>
            <a:r>
              <a:rPr lang="bg-BG" dirty="0" smtClean="0">
                <a:cs typeface="Arial" charset="0"/>
              </a:rPr>
              <a:t>г </a:t>
            </a:r>
            <a:r>
              <a:rPr lang="bg-BG" dirty="0">
                <a:cs typeface="Arial" charset="0"/>
              </a:rPr>
              <a:t>– януари 2010 </a:t>
            </a:r>
            <a:r>
              <a:rPr lang="bg-BG" dirty="0" smtClean="0">
                <a:cs typeface="Arial" charset="0"/>
              </a:rPr>
              <a:t>г</a:t>
            </a:r>
            <a:r>
              <a:rPr lang="en-GB" dirty="0" smtClean="0">
                <a:cs typeface="Arial" charset="0"/>
              </a:rPr>
              <a:t>./ </a:t>
            </a:r>
          </a:p>
          <a:p>
            <a:pPr indent="363538">
              <a:defRPr/>
            </a:pPr>
            <a:r>
              <a:rPr lang="en-GB" dirty="0" smtClean="0">
                <a:cs typeface="Arial" charset="0"/>
              </a:rPr>
              <a:t>February 2009-January 2010</a:t>
            </a:r>
            <a:endParaRPr lang="bg-BG" dirty="0">
              <a:cs typeface="Arial" charset="0"/>
            </a:endParaRPr>
          </a:p>
          <a:p>
            <a:pPr indent="363538">
              <a:defRPr/>
            </a:pPr>
            <a:endParaRPr lang="bg-BG" sz="1200" dirty="0">
              <a:cs typeface="Arial" charset="0"/>
            </a:endParaRPr>
          </a:p>
          <a:p>
            <a:pPr indent="363538">
              <a:defRPr/>
            </a:pPr>
            <a:r>
              <a:rPr lang="bg-BG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Общ бюджет на проекта:</a:t>
            </a:r>
            <a:r>
              <a:rPr lang="bg-BG" dirty="0">
                <a:cs typeface="Arial" charset="0"/>
              </a:rPr>
              <a:t> </a:t>
            </a:r>
            <a:r>
              <a:rPr lang="bg-BG" dirty="0"/>
              <a:t>958 938 </a:t>
            </a:r>
            <a:r>
              <a:rPr lang="bg-BG" dirty="0" smtClean="0">
                <a:cs typeface="Arial" charset="0"/>
              </a:rPr>
              <a:t>лева</a:t>
            </a:r>
            <a:r>
              <a:rPr lang="en-GB" dirty="0" smtClean="0">
                <a:cs typeface="Arial" charset="0"/>
              </a:rPr>
              <a:t>/958938 lv.</a:t>
            </a:r>
            <a:endParaRPr lang="bg-BG" dirty="0">
              <a:cs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11188" y="2132856"/>
            <a:ext cx="79932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Transparency and accessible municipalities administration 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214983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ot D old pc\Implamantation 2020\ЕUROPE FOR CITIZENS\web_site\LOGO project\Clipboard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805264"/>
            <a:ext cx="1800199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ot D old pc\Implamantation 2020\ЕUROPE FOR CITIZENS\web_site\Coat_of_Arms_of_Igualada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016667"/>
            <a:ext cx="638584" cy="72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ot D old pc\Implamantation 2020\ЕUROPE FOR CITIZENS\web_site\logo setubal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921" y="6067237"/>
            <a:ext cx="719111" cy="703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ot D old pc\Implamantation 2020\ЕUROPE FOR CITIZENS\web_site\Nuggedu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067237"/>
            <a:ext cx="719111" cy="674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Logo_Aksakovo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9" y="6067236"/>
            <a:ext cx="504056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6280917"/>
            <a:ext cx="1584176" cy="422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2483708" y="1268532"/>
            <a:ext cx="4152099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sz="2800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Outcomes:</a:t>
            </a:r>
            <a:endParaRPr lang="bg-BG" sz="2800" dirty="0">
              <a:solidFill>
                <a:srgbClr val="A5002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r>
              <a:rPr lang="en-US" sz="2800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hlinkClick r:id="rId8"/>
              </a:rPr>
              <a:t>http://www.aksakovo.net/</a:t>
            </a:r>
            <a:endParaRPr lang="bg-BG" sz="2800" dirty="0">
              <a:solidFill>
                <a:srgbClr val="A5002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r>
              <a:rPr lang="en-US" sz="2800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http://www.aksakovo.net/</a:t>
            </a:r>
            <a:endParaRPr lang="bg-BG" sz="2800" dirty="0">
              <a:solidFill>
                <a:srgbClr val="A5002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bg-BG" sz="2800" dirty="0">
              <a:solidFill>
                <a:srgbClr val="A5002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r>
              <a:rPr lang="bg-BG" sz="2800" dirty="0">
                <a:solidFill>
                  <a:srgbClr val="A5002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14983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ot D old pc\Implamantation 2020\ЕUROPE FOR CITIZENS\web_site\LOGO project\Clipboard0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805264"/>
            <a:ext cx="1800199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ot D old pc\Implamantation 2020\ЕUROPE FOR CITIZENS\web_site\Coat_of_Arms_of_Igualada.svg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016667"/>
            <a:ext cx="638584" cy="72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ot D old pc\Implamantation 2020\ЕUROPE FOR CITIZENS\web_site\logo setubal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921" y="6067237"/>
            <a:ext cx="719111" cy="703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ot D old pc\Implamantation 2020\ЕUROPE FOR CITIZENS\web_site\Nuggedu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067237"/>
            <a:ext cx="719111" cy="674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Logo_Aksakovo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9" y="6067236"/>
            <a:ext cx="504056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6280917"/>
            <a:ext cx="1584176" cy="422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7023941"/>
              </p:ext>
            </p:extLst>
          </p:nvPr>
        </p:nvGraphicFramePr>
        <p:xfrm>
          <a:off x="1223627" y="980728"/>
          <a:ext cx="6265863" cy="448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r:id="rId9" imgW="4226235" imgH="6098926" progId="Visio.Drawing.11">
                  <p:embed/>
                </p:oleObj>
              </mc:Choice>
              <mc:Fallback>
                <p:oleObj r:id="rId9" imgW="4226235" imgH="6098926" progId="Visio.Drawing.11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3627" y="980728"/>
                        <a:ext cx="6265863" cy="4487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14983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ot D old pc\Implamantation 2020\ЕUROPE FOR CITIZENS\web_site\LOGO project\Clipboard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805264"/>
            <a:ext cx="1800199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ot D old pc\Implamantation 2020\ЕUROPE FOR CITIZENS\web_site\Coat_of_Arms_of_Igualada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016667"/>
            <a:ext cx="638584" cy="72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ot D old pc\Implamantation 2020\ЕUROPE FOR CITIZENS\web_site\logo setubal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921" y="6067237"/>
            <a:ext cx="719111" cy="703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ot D old pc\Implamantation 2020\ЕUROPE FOR CITIZENS\web_site\Nuggedu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067237"/>
            <a:ext cx="719111" cy="674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Logo_Aksakovo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9" y="6067236"/>
            <a:ext cx="504056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6280917"/>
            <a:ext cx="1584176" cy="422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3348917" y="620688"/>
            <a:ext cx="55451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363538" algn="just">
              <a:spcBef>
                <a:spcPct val="50000"/>
              </a:spcBef>
              <a:defRPr/>
            </a:pPr>
            <a:r>
              <a:rPr lang="en-US" sz="2000" b="1" dirty="0" smtClean="0">
                <a:solidFill>
                  <a:schemeClr val="bg1"/>
                </a:solidFill>
              </a:rPr>
              <a:t>Register of public procurement</a:t>
            </a:r>
            <a:endParaRPr lang="bg-BG" sz="2000" b="1" dirty="0">
              <a:solidFill>
                <a:schemeClr val="bg1"/>
              </a:solidFill>
            </a:endParaRPr>
          </a:p>
        </p:txBody>
      </p:sp>
      <p:pic>
        <p:nvPicPr>
          <p:cNvPr id="10" name="Picture 14" descr="OP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24744"/>
            <a:ext cx="8066088" cy="432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4983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ot D old pc\Implamantation 2020\ЕUROPE FOR CITIZENS\web_site\LOGO project\Clipboard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805264"/>
            <a:ext cx="1800199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ot D old pc\Implamantation 2020\ЕUROPE FOR CITIZENS\web_site\Coat_of_Arms_of_Igualada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016667"/>
            <a:ext cx="638584" cy="72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ot D old pc\Implamantation 2020\ЕUROPE FOR CITIZENS\web_site\logo setubal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921" y="6067237"/>
            <a:ext cx="719111" cy="703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ot D old pc\Implamantation 2020\ЕUROPE FOR CITIZENS\web_site\Nuggedu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067237"/>
            <a:ext cx="719111" cy="674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Logo_Aksakovo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9" y="6067236"/>
            <a:ext cx="504056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6280917"/>
            <a:ext cx="1584176" cy="422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971600" y="386298"/>
            <a:ext cx="7418611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indent="363538">
              <a:spcBef>
                <a:spcPct val="50000"/>
              </a:spcBef>
              <a:defRPr/>
            </a:pPr>
            <a:r>
              <a:rPr lang="bg-BG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Деловодна </a:t>
            </a:r>
            <a:r>
              <a:rPr lang="bg-BG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справка</a:t>
            </a:r>
            <a:r>
              <a:rPr lang="en-GB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</a:p>
          <a:p>
            <a:pPr indent="363538">
              <a:spcBef>
                <a:spcPct val="50000"/>
              </a:spcBef>
              <a:defRPr/>
            </a:pPr>
            <a:r>
              <a:rPr lang="en-GB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Reference from administrative correspondence system</a:t>
            </a:r>
            <a:endParaRPr lang="bg-BG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10" name="Picture 14" descr="Del spravka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846" y="1555849"/>
            <a:ext cx="8280400" cy="367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207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ot D old pc\Implamantation 2020\ЕUROPE FOR CITIZENS\web_site\LOGO project\Clipboard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805264"/>
            <a:ext cx="1800199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ot D old pc\Implamantation 2020\ЕUROPE FOR CITIZENS\web_site\Coat_of_Arms_of_Igualada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016667"/>
            <a:ext cx="638584" cy="72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ot D old pc\Implamantation 2020\ЕUROPE FOR CITIZENS\web_site\logo setubal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921" y="6067237"/>
            <a:ext cx="719111" cy="703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ot D old pc\Implamantation 2020\ЕUROPE FOR CITIZENS\web_site\Nuggedu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067237"/>
            <a:ext cx="719111" cy="674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Logo_Aksakovo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9" y="6067236"/>
            <a:ext cx="504056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6280917"/>
            <a:ext cx="1584176" cy="422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13" descr="del spr1new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47800"/>
            <a:ext cx="8280400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971600" y="386298"/>
            <a:ext cx="7418611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indent="363538">
              <a:spcBef>
                <a:spcPct val="50000"/>
              </a:spcBef>
              <a:defRPr/>
            </a:pPr>
            <a:r>
              <a:rPr lang="bg-BG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Деловодна </a:t>
            </a:r>
            <a:r>
              <a:rPr lang="bg-BG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справка</a:t>
            </a:r>
            <a:r>
              <a:rPr lang="en-GB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</a:p>
          <a:p>
            <a:pPr indent="363538">
              <a:spcBef>
                <a:spcPct val="50000"/>
              </a:spcBef>
              <a:defRPr/>
            </a:pPr>
            <a:r>
              <a:rPr lang="en-GB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Reference from administrative correspondence system</a:t>
            </a:r>
            <a:endParaRPr lang="bg-BG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8207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ot D old pc\Implamantation 2020\ЕUROPE FOR CITIZENS\web_site\LOGO project\Clipboard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805264"/>
            <a:ext cx="1800199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ot D old pc\Implamantation 2020\ЕUROPE FOR CITIZENS\web_site\Coat_of_Arms_of_Igualada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016667"/>
            <a:ext cx="638584" cy="72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ot D old pc\Implamantation 2020\ЕUROPE FOR CITIZENS\web_site\logo setubal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921" y="6067237"/>
            <a:ext cx="719111" cy="703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ot D old pc\Implamantation 2020\ЕUROPE FOR CITIZENS\web_site\Nuggedu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067237"/>
            <a:ext cx="719111" cy="674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Logo_Aksakovo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9" y="6067236"/>
            <a:ext cx="504056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6280917"/>
            <a:ext cx="1584176" cy="422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13" descr="del spr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683" y="1268760"/>
            <a:ext cx="8351837" cy="410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971600" y="386298"/>
            <a:ext cx="7418611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indent="363538">
              <a:spcBef>
                <a:spcPct val="50000"/>
              </a:spcBef>
              <a:defRPr/>
            </a:pPr>
            <a:r>
              <a:rPr lang="bg-BG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Деловодна </a:t>
            </a:r>
            <a:r>
              <a:rPr lang="bg-BG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справка</a:t>
            </a:r>
            <a:r>
              <a:rPr lang="en-GB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</a:p>
          <a:p>
            <a:pPr indent="363538">
              <a:spcBef>
                <a:spcPct val="50000"/>
              </a:spcBef>
              <a:defRPr/>
            </a:pPr>
            <a:r>
              <a:rPr lang="en-GB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Reference from administrative correspondence system</a:t>
            </a:r>
            <a:endParaRPr lang="bg-BG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8207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ot D old pc\Implamantation 2020\ЕUROPE FOR CITIZENS\web_site\LOGO project\Clipboard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805264"/>
            <a:ext cx="1800199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ot D old pc\Implamantation 2020\ЕUROPE FOR CITIZENS\web_site\Coat_of_Arms_of_Igualada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6016667"/>
            <a:ext cx="638584" cy="72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ot D old pc\Implamantation 2020\ЕUROPE FOR CITIZENS\web_site\logo setubal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921" y="6067237"/>
            <a:ext cx="719111" cy="703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ot D old pc\Implamantation 2020\ЕUROPE FOR CITIZENS\web_site\Nuggedu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067237"/>
            <a:ext cx="719111" cy="674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Logo_Aksakovo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9" y="6067236"/>
            <a:ext cx="504056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6280917"/>
            <a:ext cx="1584176" cy="422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763688" y="1916832"/>
            <a:ext cx="57606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Thanks for attention!</a:t>
            </a:r>
            <a:endParaRPr lang="bg-BG" sz="4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820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37</TotalTime>
  <Words>182</Words>
  <Application>Microsoft Office PowerPoint</Application>
  <PresentationFormat>On-screen Show (4:3)</PresentationFormat>
  <Paragraphs>25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Waveform</vt:lpstr>
      <vt:lpstr>Visio.Drawing.11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9</cp:revision>
  <dcterms:created xsi:type="dcterms:W3CDTF">2015-08-03T09:40:45Z</dcterms:created>
  <dcterms:modified xsi:type="dcterms:W3CDTF">2015-08-26T17:25:39Z</dcterms:modified>
</cp:coreProperties>
</file>