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4" r:id="rId2"/>
    <p:sldId id="257" r:id="rId3"/>
    <p:sldId id="258" r:id="rId4"/>
    <p:sldId id="267" r:id="rId5"/>
    <p:sldId id="259" r:id="rId6"/>
    <p:sldId id="268" r:id="rId7"/>
    <p:sldId id="260" r:id="rId8"/>
    <p:sldId id="265" r:id="rId9"/>
    <p:sldId id="266" r:id="rId10"/>
    <p:sldId id="262" r:id="rId11"/>
    <p:sldId id="269" r:id="rId12"/>
    <p:sldId id="263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4DEBF-92DB-45CA-BEE8-629C18B90FE6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24244-25B0-4C4C-96CB-BB135FF94AE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145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България трябваше……..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5357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mtClean="0"/>
              <a:t>България трябваше……..</a:t>
            </a:r>
          </a:p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5357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Текучество</a:t>
            </a:r>
            <a:r>
              <a:rPr lang="ru-RU" dirty="0" smtClean="0"/>
              <a:t> на кадрите се </a:t>
            </a:r>
            <a:r>
              <a:rPr lang="ru-RU" dirty="0" err="1" smtClean="0"/>
              <a:t>наблюдаваше</a:t>
            </a:r>
            <a:r>
              <a:rPr lang="ru-RU" dirty="0" smtClean="0"/>
              <a:t>, </a:t>
            </a:r>
            <a:r>
              <a:rPr lang="ru-RU" dirty="0" err="1" smtClean="0"/>
              <a:t>поради</a:t>
            </a:r>
            <a:r>
              <a:rPr lang="ru-RU" dirty="0" smtClean="0"/>
              <a:t> </a:t>
            </a:r>
            <a:r>
              <a:rPr lang="ru-RU" dirty="0" err="1" smtClean="0"/>
              <a:t>високите</a:t>
            </a:r>
            <a:r>
              <a:rPr lang="ru-RU" dirty="0" smtClean="0"/>
              <a:t> </a:t>
            </a:r>
            <a:r>
              <a:rPr lang="ru-RU" dirty="0" err="1" smtClean="0"/>
              <a:t>изисквания</a:t>
            </a:r>
            <a:r>
              <a:rPr lang="ru-RU" dirty="0" smtClean="0"/>
              <a:t> </a:t>
            </a:r>
            <a:r>
              <a:rPr lang="ru-RU" dirty="0" err="1" smtClean="0"/>
              <a:t>личностни</a:t>
            </a:r>
            <a:r>
              <a:rPr lang="ru-RU" dirty="0" smtClean="0"/>
              <a:t> и </a:t>
            </a:r>
            <a:r>
              <a:rPr lang="ru-RU" dirty="0" err="1" smtClean="0"/>
              <a:t>професионални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трябва</a:t>
            </a:r>
            <a:r>
              <a:rPr lang="ru-RU" dirty="0" smtClean="0"/>
              <a:t> да се </a:t>
            </a:r>
            <a:r>
              <a:rPr lang="ru-RU" dirty="0" err="1" smtClean="0"/>
              <a:t>притежават</a:t>
            </a:r>
            <a:r>
              <a:rPr lang="ru-RU" dirty="0" smtClean="0"/>
              <a:t> за управление на </a:t>
            </a:r>
            <a:r>
              <a:rPr lang="ru-RU" dirty="0" err="1" smtClean="0"/>
              <a:t>проекти</a:t>
            </a:r>
            <a:r>
              <a:rPr lang="ru-RU" dirty="0" smtClean="0"/>
              <a:t>.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50487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Текучество</a:t>
            </a:r>
            <a:r>
              <a:rPr lang="ru-RU" dirty="0" smtClean="0"/>
              <a:t> на кадрите се </a:t>
            </a:r>
            <a:r>
              <a:rPr lang="ru-RU" dirty="0" err="1" smtClean="0"/>
              <a:t>наблюдаваше</a:t>
            </a:r>
            <a:r>
              <a:rPr lang="ru-RU" dirty="0" smtClean="0"/>
              <a:t>, </a:t>
            </a:r>
            <a:r>
              <a:rPr lang="ru-RU" dirty="0" err="1" smtClean="0"/>
              <a:t>поради</a:t>
            </a:r>
            <a:r>
              <a:rPr lang="ru-RU" dirty="0" smtClean="0"/>
              <a:t> </a:t>
            </a:r>
            <a:r>
              <a:rPr lang="ru-RU" dirty="0" err="1" smtClean="0"/>
              <a:t>високите</a:t>
            </a:r>
            <a:r>
              <a:rPr lang="ru-RU" dirty="0" smtClean="0"/>
              <a:t> </a:t>
            </a:r>
            <a:r>
              <a:rPr lang="ru-RU" dirty="0" err="1" smtClean="0"/>
              <a:t>изисквания</a:t>
            </a:r>
            <a:r>
              <a:rPr lang="ru-RU" dirty="0" smtClean="0"/>
              <a:t> </a:t>
            </a:r>
            <a:r>
              <a:rPr lang="ru-RU" dirty="0" err="1" smtClean="0"/>
              <a:t>личностни</a:t>
            </a:r>
            <a:r>
              <a:rPr lang="ru-RU" dirty="0" smtClean="0"/>
              <a:t> и </a:t>
            </a:r>
            <a:r>
              <a:rPr lang="ru-RU" dirty="0" err="1" smtClean="0"/>
              <a:t>професионални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трябва</a:t>
            </a:r>
            <a:r>
              <a:rPr lang="ru-RU" dirty="0" smtClean="0"/>
              <a:t> да се </a:t>
            </a:r>
            <a:r>
              <a:rPr lang="ru-RU" dirty="0" err="1" smtClean="0"/>
              <a:t>притежават</a:t>
            </a:r>
            <a:r>
              <a:rPr lang="ru-RU" dirty="0" smtClean="0"/>
              <a:t> за управление на </a:t>
            </a:r>
            <a:r>
              <a:rPr lang="ru-RU" dirty="0" err="1" smtClean="0"/>
              <a:t>проекти</a:t>
            </a:r>
            <a:r>
              <a:rPr lang="ru-RU" dirty="0" smtClean="0"/>
              <a:t>.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50487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Най-много са в Испания 170 000,</a:t>
            </a:r>
            <a:r>
              <a:rPr lang="bg-BG" baseline="0" dirty="0" smtClean="0"/>
              <a:t> Гърция – 150 000, Германия, Италия, Великобритания – 100 000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579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През</a:t>
            </a:r>
            <a:r>
              <a:rPr lang="ru-RU" dirty="0" smtClean="0"/>
              <a:t> 2013 г. 19 678 души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променили</a:t>
            </a:r>
            <a:r>
              <a:rPr lang="ru-RU" dirty="0" smtClean="0"/>
              <a:t> своя </a:t>
            </a:r>
            <a:r>
              <a:rPr lang="ru-RU" dirty="0" err="1" smtClean="0"/>
              <a:t>настоящ</a:t>
            </a:r>
            <a:r>
              <a:rPr lang="ru-RU" dirty="0" smtClean="0"/>
              <a:t> адрес от </a:t>
            </a:r>
            <a:r>
              <a:rPr lang="ru-RU" dirty="0" err="1" smtClean="0"/>
              <a:t>страната</a:t>
            </a:r>
            <a:r>
              <a:rPr lang="ru-RU" dirty="0" smtClean="0"/>
              <a:t> в чужбина. В сравнение с 2012 г. </a:t>
            </a:r>
            <a:r>
              <a:rPr lang="ru-RU" dirty="0" err="1" smtClean="0"/>
              <a:t>броят</a:t>
            </a:r>
            <a:r>
              <a:rPr lang="ru-RU" dirty="0" smtClean="0"/>
              <a:t> им се </a:t>
            </a:r>
            <a:r>
              <a:rPr lang="ru-RU" dirty="0" err="1" smtClean="0"/>
              <a:t>увеличава</a:t>
            </a:r>
            <a:r>
              <a:rPr lang="ru-RU" dirty="0" smtClean="0"/>
              <a:t> с 3 063, а в сравнение с 2011 г. – с  10 161.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Близо</a:t>
            </a:r>
            <a:r>
              <a:rPr lang="ru-RU" baseline="0" dirty="0" smtClean="0"/>
              <a:t> 3 </a:t>
            </a:r>
            <a:r>
              <a:rPr lang="ru-RU" baseline="0" dirty="0" err="1" smtClean="0"/>
              <a:t>милиона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живеят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извън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прделите</a:t>
            </a:r>
            <a:r>
              <a:rPr lang="ru-RU" baseline="0" dirty="0" smtClean="0"/>
              <a:t> на </a:t>
            </a:r>
            <a:r>
              <a:rPr lang="ru-RU" baseline="0" dirty="0" err="1" smtClean="0"/>
              <a:t>родината</a:t>
            </a:r>
            <a:r>
              <a:rPr lang="ru-RU" baseline="0" dirty="0" smtClean="0"/>
              <a:t>. От </a:t>
            </a:r>
            <a:r>
              <a:rPr lang="ru-RU" baseline="0" dirty="0" err="1" smtClean="0"/>
              <a:t>Европейските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държави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най</a:t>
            </a:r>
            <a:r>
              <a:rPr lang="ru-RU" baseline="0" dirty="0" smtClean="0"/>
              <a:t>- много </a:t>
            </a:r>
            <a:r>
              <a:rPr lang="ru-RU" baseline="0" dirty="0" err="1" smtClean="0"/>
              <a:t>българи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3933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err="1" smtClean="0"/>
              <a:t>Близо</a:t>
            </a:r>
            <a:r>
              <a:rPr lang="ru-RU" baseline="0" dirty="0" smtClean="0"/>
              <a:t> 3 </a:t>
            </a:r>
            <a:r>
              <a:rPr lang="ru-RU" baseline="0" dirty="0" err="1" smtClean="0"/>
              <a:t>милиона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живеят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извън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пределите</a:t>
            </a:r>
            <a:r>
              <a:rPr lang="ru-RU" baseline="0" dirty="0" smtClean="0"/>
              <a:t> на </a:t>
            </a:r>
            <a:r>
              <a:rPr lang="ru-RU" baseline="0" dirty="0" err="1" smtClean="0"/>
              <a:t>родината</a:t>
            </a:r>
            <a:r>
              <a:rPr lang="ru-RU" baseline="0" dirty="0" smtClean="0"/>
              <a:t>. От </a:t>
            </a:r>
            <a:r>
              <a:rPr lang="ru-RU" baseline="0" dirty="0" err="1" smtClean="0"/>
              <a:t>Европейските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държави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най</a:t>
            </a:r>
            <a:r>
              <a:rPr lang="ru-RU" baseline="0" dirty="0" smtClean="0"/>
              <a:t>-много </a:t>
            </a:r>
            <a:r>
              <a:rPr lang="ru-RU" baseline="0" dirty="0" err="1" smtClean="0"/>
              <a:t>българи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живеят</a:t>
            </a:r>
            <a:r>
              <a:rPr lang="ru-RU" baseline="0" dirty="0" smtClean="0"/>
              <a:t> в </a:t>
            </a:r>
            <a:r>
              <a:rPr lang="ru-RU" baseline="0" dirty="0" err="1" smtClean="0"/>
              <a:t>Гърция</a:t>
            </a:r>
            <a:r>
              <a:rPr lang="ru-RU" baseline="0" dirty="0" smtClean="0"/>
              <a:t> 300 000; Испания 250 000; Германия – 120 000; Италия 51 000.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3933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dirty="0" smtClean="0"/>
              <a:t>Причините за тях са породени</a:t>
            </a:r>
            <a:r>
              <a:rPr lang="bg-BG" baseline="0" dirty="0" smtClean="0"/>
              <a:t> и от икономическата криза, която стартира непосредствено с членството ни в ЕС.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baseline="0" dirty="0" smtClean="0"/>
              <a:t>Един от проблемите, който явно е актуален и за други държави е </a:t>
            </a:r>
            <a:r>
              <a:rPr lang="en-GB" baseline="0" dirty="0" smtClean="0"/>
              <a:t>NEETs</a:t>
            </a:r>
            <a:r>
              <a:rPr lang="bg-BG" baseline="0" dirty="0" smtClean="0"/>
              <a:t>. Наскоро прочетох, че във Великобритания има вече трето поколение, което живее от социални помощи. И </a:t>
            </a:r>
            <a:r>
              <a:rPr lang="bg-BG" baseline="0" dirty="0" err="1" smtClean="0"/>
              <a:t>дакото</a:t>
            </a:r>
            <a:r>
              <a:rPr lang="bg-BG" baseline="0" dirty="0" smtClean="0"/>
              <a:t> пи първото поколение в началото на 90 –те е имало опити да се търси работа, да се осигури някакъв доход, </a:t>
            </a:r>
            <a:r>
              <a:rPr lang="bg-BG" baseline="0" dirty="0" err="1" smtClean="0"/>
              <a:t>следващие</a:t>
            </a:r>
            <a:r>
              <a:rPr lang="bg-BG" baseline="0" dirty="0" smtClean="0"/>
              <a:t> не правят това усилие и се превръщат в </a:t>
            </a:r>
            <a:r>
              <a:rPr lang="bg-BG" baseline="0" dirty="0" err="1" smtClean="0"/>
              <a:t>готованковци</a:t>
            </a:r>
            <a:r>
              <a:rPr lang="bg-BG" baseline="0" dirty="0" smtClean="0"/>
              <a:t>, които чакат държавата да ги издържа. И вярват, че тя е длъжна да го прави.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0149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dirty="0" smtClean="0"/>
              <a:t>Причините за тях са породени</a:t>
            </a:r>
            <a:r>
              <a:rPr lang="bg-BG" baseline="0" dirty="0" smtClean="0"/>
              <a:t> и от икономическата криза, която стартира непосредствено с членството ни в ЕС.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baseline="0" dirty="0" smtClean="0"/>
              <a:t>Един от проблемите, който явно е актуален и за други държави е </a:t>
            </a:r>
            <a:r>
              <a:rPr lang="en-GB" baseline="0" dirty="0" smtClean="0"/>
              <a:t>NEETs</a:t>
            </a:r>
            <a:r>
              <a:rPr lang="bg-BG" baseline="0" dirty="0" smtClean="0"/>
              <a:t>. Наскоро прочетох, че във Великобритания има вече трето поколение, което живее от социални помощи. И </a:t>
            </a:r>
            <a:r>
              <a:rPr lang="bg-BG" baseline="0" dirty="0" err="1" smtClean="0"/>
              <a:t>дакото</a:t>
            </a:r>
            <a:r>
              <a:rPr lang="bg-BG" baseline="0" dirty="0" smtClean="0"/>
              <a:t> пи първото поколение в началото на 90 –те е имало опити да се търси работа, да се осигури някакъв доход, </a:t>
            </a:r>
            <a:r>
              <a:rPr lang="bg-BG" baseline="0" dirty="0" err="1" smtClean="0"/>
              <a:t>следващие</a:t>
            </a:r>
            <a:r>
              <a:rPr lang="bg-BG" baseline="0" dirty="0" smtClean="0"/>
              <a:t> не правят това усилие и се превръщат в </a:t>
            </a:r>
            <a:r>
              <a:rPr lang="bg-BG" baseline="0" dirty="0" err="1" smtClean="0"/>
              <a:t>готованковци</a:t>
            </a:r>
            <a:r>
              <a:rPr lang="bg-BG" baseline="0" dirty="0" smtClean="0"/>
              <a:t>, които чакат държавата да ги издържа. И вярват, че тя е длъжна да го прави.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24244-25B0-4C4C-96CB-BB135FF94AEE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014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908720"/>
            <a:ext cx="7992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err="1" smtClean="0">
                <a:solidFill>
                  <a:srgbClr val="CC0066"/>
                </a:solidFill>
              </a:rPr>
              <a:t>Основни</a:t>
            </a:r>
            <a:r>
              <a:rPr lang="ru-RU" sz="4400" dirty="0" smtClean="0">
                <a:solidFill>
                  <a:srgbClr val="CC0066"/>
                </a:solidFill>
              </a:rPr>
              <a:t> </a:t>
            </a:r>
            <a:r>
              <a:rPr lang="ru-RU" sz="4400" dirty="0" err="1">
                <a:solidFill>
                  <a:srgbClr val="CC0066"/>
                </a:solidFill>
              </a:rPr>
              <a:t>икономически</a:t>
            </a:r>
            <a:r>
              <a:rPr lang="ru-RU" sz="4400" dirty="0">
                <a:solidFill>
                  <a:srgbClr val="CC0066"/>
                </a:solidFill>
              </a:rPr>
              <a:t> и </a:t>
            </a:r>
            <a:r>
              <a:rPr lang="ru-RU" sz="4400" dirty="0" err="1">
                <a:solidFill>
                  <a:srgbClr val="CC0066"/>
                </a:solidFill>
              </a:rPr>
              <a:t>социални</a:t>
            </a:r>
            <a:r>
              <a:rPr lang="ru-RU" sz="4400" dirty="0">
                <a:solidFill>
                  <a:srgbClr val="CC0066"/>
                </a:solidFill>
              </a:rPr>
              <a:t> </a:t>
            </a:r>
            <a:r>
              <a:rPr lang="ru-RU" sz="4400" dirty="0" err="1">
                <a:solidFill>
                  <a:srgbClr val="CC0066"/>
                </a:solidFill>
              </a:rPr>
              <a:t>проблеми</a:t>
            </a:r>
            <a:r>
              <a:rPr lang="ru-RU" sz="4400" dirty="0">
                <a:solidFill>
                  <a:srgbClr val="CC0066"/>
                </a:solidFill>
              </a:rPr>
              <a:t> от </a:t>
            </a:r>
            <a:r>
              <a:rPr lang="ru-RU" sz="4400" dirty="0" err="1">
                <a:solidFill>
                  <a:srgbClr val="CC0066"/>
                </a:solidFill>
              </a:rPr>
              <a:t>членството</a:t>
            </a:r>
            <a:r>
              <a:rPr lang="ru-RU" sz="4400" dirty="0">
                <a:solidFill>
                  <a:srgbClr val="CC0066"/>
                </a:solidFill>
              </a:rPr>
              <a:t> ни в Европа</a:t>
            </a:r>
            <a:endParaRPr lang="bg-BG" sz="4400" dirty="0">
              <a:solidFill>
                <a:srgbClr val="CC0066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350100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economical and social problems of EU membership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90929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6036" y="605879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Социални проблеми</a:t>
            </a:r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381" y="193633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bg-BG" dirty="0" smtClean="0">
                <a:solidFill>
                  <a:schemeClr val="bg1"/>
                </a:solidFill>
              </a:rPr>
              <a:t>Безработица;</a:t>
            </a:r>
          </a:p>
          <a:p>
            <a:pPr marL="285750" indent="-285750">
              <a:buFontTx/>
              <a:buChar char="-"/>
            </a:pPr>
            <a:r>
              <a:rPr lang="bg-BG" dirty="0" err="1" smtClean="0">
                <a:solidFill>
                  <a:schemeClr val="bg1"/>
                </a:solidFill>
              </a:rPr>
              <a:t>Мигранти</a:t>
            </a:r>
            <a:r>
              <a:rPr lang="bg-BG" dirty="0" smtClean="0">
                <a:solidFill>
                  <a:schemeClr val="bg1"/>
                </a:solidFill>
              </a:rPr>
              <a:t> от слабо развити страни – Сирия;</a:t>
            </a:r>
          </a:p>
          <a:p>
            <a:pPr marL="285750" indent="-285750">
              <a:buFontTx/>
              <a:buChar char="-"/>
            </a:pPr>
            <a:r>
              <a:rPr lang="bg-BG" dirty="0" smtClean="0">
                <a:solidFill>
                  <a:schemeClr val="bg1"/>
                </a:solidFill>
              </a:rPr>
              <a:t>Престъпност; </a:t>
            </a:r>
          </a:p>
          <a:p>
            <a:pPr marL="285750" indent="-285750">
              <a:buFontTx/>
              <a:buChar char="-"/>
            </a:pPr>
            <a:r>
              <a:rPr lang="bg-BG" dirty="0" smtClean="0">
                <a:solidFill>
                  <a:schemeClr val="bg1"/>
                </a:solidFill>
              </a:rPr>
              <a:t>други . </a:t>
            </a:r>
            <a:endParaRPr lang="bg-B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3376228"/>
            <a:ext cx="72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ndara" pitchFamily="34" charset="0"/>
              <a:buChar char="‐"/>
            </a:pPr>
            <a:r>
              <a:rPr lang="en-US" dirty="0" smtClean="0"/>
              <a:t>Unemployment</a:t>
            </a:r>
          </a:p>
          <a:p>
            <a:pPr marL="285750" indent="-285750">
              <a:buFont typeface="Candara" pitchFamily="34" charset="0"/>
              <a:buChar char="‐"/>
            </a:pPr>
            <a:r>
              <a:rPr lang="en-US" dirty="0" smtClean="0"/>
              <a:t>Immigrants from less developed countries</a:t>
            </a:r>
          </a:p>
          <a:p>
            <a:pPr marL="285750" indent="-285750">
              <a:buFont typeface="Candara" pitchFamily="34" charset="0"/>
              <a:buChar char="‐"/>
            </a:pPr>
            <a:r>
              <a:rPr lang="en-US" dirty="0" smtClean="0"/>
              <a:t>Crime</a:t>
            </a:r>
          </a:p>
          <a:p>
            <a:pPr marL="285750" indent="-285750">
              <a:buFont typeface="Candara" pitchFamily="34" charset="0"/>
              <a:buChar char="‐"/>
            </a:pPr>
            <a:r>
              <a:rPr lang="en-US" dirty="0" smtClean="0"/>
              <a:t>Other</a:t>
            </a:r>
          </a:p>
          <a:p>
            <a:endParaRPr lang="bg-BG" dirty="0">
              <a:solidFill>
                <a:srgbClr val="C0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6381" y="1298377"/>
            <a:ext cx="7548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problems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5621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7584" y="476672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Социални проблеми</a:t>
            </a:r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311218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NEETs (Not </a:t>
            </a:r>
            <a:r>
              <a:rPr lang="en-US" dirty="0">
                <a:solidFill>
                  <a:schemeClr val="bg1"/>
                </a:solidFill>
              </a:rPr>
              <a:t>in Employment, Education and </a:t>
            </a:r>
            <a:r>
              <a:rPr lang="en-US" dirty="0" smtClean="0">
                <a:solidFill>
                  <a:schemeClr val="bg1"/>
                </a:solidFill>
              </a:rPr>
              <a:t>Training)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Проблема набира скорост и в България.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Какви са причините за това?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bg-BG" dirty="0" smtClean="0">
                <a:solidFill>
                  <a:schemeClr val="bg1"/>
                </a:solidFill>
              </a:rPr>
              <a:t>Сходното законодателство в ЕС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bg-BG" dirty="0" smtClean="0">
                <a:solidFill>
                  <a:schemeClr val="bg1"/>
                </a:solidFill>
              </a:rPr>
              <a:t>вероятно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r>
              <a:rPr lang="bg-BG" dirty="0" smtClean="0">
                <a:solidFill>
                  <a:schemeClr val="bg1"/>
                </a:solidFill>
              </a:rPr>
              <a:t>?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Съществува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bg-BG" dirty="0" smtClean="0">
                <a:solidFill>
                  <a:schemeClr val="bg1"/>
                </a:solidFill>
              </a:rPr>
              <a:t>ли </a:t>
            </a:r>
            <a:r>
              <a:rPr lang="bg-BG" dirty="0">
                <a:solidFill>
                  <a:schemeClr val="bg1"/>
                </a:solidFill>
              </a:rPr>
              <a:t>проблема във Вашите държави?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Стремим се към конвергенция! Може би я постигаме???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С този въпрос искам да направя анонс към </a:t>
            </a:r>
            <a:r>
              <a:rPr lang="bg-BG" dirty="0" smtClean="0">
                <a:solidFill>
                  <a:schemeClr val="bg1"/>
                </a:solidFill>
              </a:rPr>
              <a:t>следващата наша среща, посветена на </a:t>
            </a:r>
            <a:r>
              <a:rPr lang="bg-BG" dirty="0" err="1" smtClean="0">
                <a:solidFill>
                  <a:schemeClr val="bg1"/>
                </a:solidFill>
              </a:rPr>
              <a:t>младежта–</a:t>
            </a:r>
            <a:r>
              <a:rPr lang="bg-BG" dirty="0" smtClean="0">
                <a:solidFill>
                  <a:schemeClr val="bg1"/>
                </a:solidFill>
              </a:rPr>
              <a:t>“</a:t>
            </a:r>
            <a:r>
              <a:rPr lang="en-US" dirty="0" smtClean="0">
                <a:solidFill>
                  <a:schemeClr val="bg1"/>
                </a:solidFill>
              </a:rPr>
              <a:t>E</a:t>
            </a:r>
            <a:r>
              <a:rPr lang="bg-BG" dirty="0" err="1" smtClean="0">
                <a:solidFill>
                  <a:schemeClr val="bg1"/>
                </a:solidFill>
              </a:rPr>
              <a:t>вропа</a:t>
            </a:r>
            <a:r>
              <a:rPr lang="bg-BG" dirty="0" smtClean="0">
                <a:solidFill>
                  <a:schemeClr val="bg1"/>
                </a:solidFill>
              </a:rPr>
              <a:t> в очите на </a:t>
            </a:r>
            <a:r>
              <a:rPr lang="bg-BG" dirty="0" err="1" smtClean="0">
                <a:solidFill>
                  <a:schemeClr val="bg1"/>
                </a:solidFill>
              </a:rPr>
              <a:t>младежта</a:t>
            </a:r>
            <a:r>
              <a:rPr lang="bg-BG" dirty="0" smtClean="0">
                <a:solidFill>
                  <a:schemeClr val="bg1"/>
                </a:solidFill>
              </a:rPr>
              <a:t>“</a:t>
            </a:r>
            <a:endParaRPr lang="bg-BG" dirty="0">
              <a:solidFill>
                <a:srgbClr val="C0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96380" y="941314"/>
            <a:ext cx="7548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problems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3349237"/>
            <a:ext cx="84969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NEETs (Not in Employment, Education and Training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problem is getting serious in Bulgaria?</a:t>
            </a:r>
          </a:p>
          <a:p>
            <a:r>
              <a:rPr lang="en-US" dirty="0" smtClean="0"/>
              <a:t>Which are the reasons for this? Similar legislation in EU, probably?</a:t>
            </a:r>
          </a:p>
          <a:p>
            <a:r>
              <a:rPr lang="en-US" dirty="0" smtClean="0"/>
              <a:t>Is there the problem in your country?</a:t>
            </a:r>
          </a:p>
          <a:p>
            <a:r>
              <a:rPr lang="en-US" dirty="0" smtClean="0"/>
              <a:t>We are striving for </a:t>
            </a:r>
            <a:r>
              <a:rPr lang="en-US" dirty="0" err="1" smtClean="0"/>
              <a:t>convergation</a:t>
            </a:r>
            <a:r>
              <a:rPr lang="en-US" dirty="0" smtClean="0"/>
              <a:t>. Maybe we have achieved it already?</a:t>
            </a:r>
          </a:p>
          <a:p>
            <a:r>
              <a:rPr lang="en-US" dirty="0" smtClean="0"/>
              <a:t>With this question I would like to make a bridge </a:t>
            </a:r>
            <a:r>
              <a:rPr lang="en-US" dirty="0" smtClean="0"/>
              <a:t>the next meeting </a:t>
            </a:r>
            <a:r>
              <a:rPr lang="en-US" dirty="0"/>
              <a:t>“Europe through the eyes of youth”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23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31640" y="1916832"/>
            <a:ext cx="69127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C00000"/>
                </a:solidFill>
              </a:rPr>
              <a:t>Благодаря за вниманието!</a:t>
            </a:r>
          </a:p>
          <a:p>
            <a:pPr algn="ctr"/>
            <a:endParaRPr lang="bg-BG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47664" y="3244334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for attention!</a:t>
            </a:r>
            <a:endParaRPr lang="bg-BG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257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764704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2007 </a:t>
            </a:r>
            <a:r>
              <a:rPr lang="bg-BG" sz="3600" dirty="0" smtClean="0">
                <a:solidFill>
                  <a:schemeClr val="bg1"/>
                </a:solidFill>
              </a:rPr>
              <a:t>г.</a:t>
            </a:r>
          </a:p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 България се присъедини към ЕС</a:t>
            </a:r>
          </a:p>
          <a:p>
            <a:pPr algn="ctr"/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0558" y="285293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>
                <a:solidFill>
                  <a:schemeClr val="bg1"/>
                </a:solidFill>
              </a:rPr>
              <a:t>В присъединяването българите виждаха шанс за реална конвергенция с развитите западноевропейски общества по отношение на стандарт на живот и общо благосъстояние.</a:t>
            </a:r>
            <a:endParaRPr lang="bg-BG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9693" y="4221088"/>
            <a:ext cx="7422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that association Bulgarian`s saw an opportunity for real </a:t>
            </a:r>
            <a:r>
              <a:rPr lang="en-US" dirty="0" err="1" smtClean="0"/>
              <a:t>convergation</a:t>
            </a:r>
            <a:r>
              <a:rPr lang="en-US" dirty="0" smtClean="0"/>
              <a:t> with developed West European societies in relation with life standards and common welfare.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559497" y="2164032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2007 Bulgaria was associated with EU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012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8028" y="370111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20</a:t>
            </a:r>
            <a:r>
              <a:rPr lang="bg-BG" sz="3200" dirty="0" smtClean="0">
                <a:solidFill>
                  <a:schemeClr val="bg1"/>
                </a:solidFill>
              </a:rPr>
              <a:t>15</a:t>
            </a:r>
            <a:r>
              <a:rPr lang="en-GB" sz="3200" dirty="0" smtClean="0">
                <a:solidFill>
                  <a:schemeClr val="bg1"/>
                </a:solidFill>
              </a:rPr>
              <a:t> </a:t>
            </a:r>
            <a:r>
              <a:rPr lang="bg-BG" sz="3200" dirty="0">
                <a:solidFill>
                  <a:schemeClr val="bg1"/>
                </a:solidFill>
              </a:rPr>
              <a:t>г.</a:t>
            </a:r>
          </a:p>
          <a:p>
            <a:pPr algn="ctr"/>
            <a:r>
              <a:rPr lang="bg-BG" sz="3200" dirty="0">
                <a:solidFill>
                  <a:schemeClr val="bg1"/>
                </a:solidFill>
              </a:rPr>
              <a:t> </a:t>
            </a:r>
            <a:r>
              <a:rPr lang="bg-BG" sz="3000" dirty="0" smtClean="0">
                <a:solidFill>
                  <a:schemeClr val="bg1"/>
                </a:solidFill>
              </a:rPr>
              <a:t>Седем години по-късно какво виждаме ние</a:t>
            </a:r>
            <a:r>
              <a:rPr lang="en-US" sz="3000" dirty="0" smtClean="0">
                <a:solidFill>
                  <a:schemeClr val="bg1"/>
                </a:solidFill>
              </a:rPr>
              <a:t>…</a:t>
            </a:r>
            <a:endParaRPr lang="bg-BG" sz="3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8068" y="2276872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</a:rPr>
              <a:t>1.Институционално приспособяване към ЕС- покриване на определени политически, икономически, правни и административни стандарти</a:t>
            </a:r>
            <a:r>
              <a:rPr lang="en-GB" dirty="0" smtClean="0">
                <a:solidFill>
                  <a:schemeClr val="bg1"/>
                </a:solidFill>
              </a:rPr>
              <a:t>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bg-BG" dirty="0" smtClean="0">
                <a:solidFill>
                  <a:schemeClr val="bg1"/>
                </a:solidFill>
              </a:rPr>
              <a:t>2. Промяна на законодателството- Приети са 10 нови закона.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bg-BG" dirty="0" smtClean="0">
                <a:solidFill>
                  <a:schemeClr val="bg1"/>
                </a:solidFill>
              </a:rPr>
              <a:t>Променени са 332 нормативни акта, от които 127 касаят общинското управление за периода от 2007 до 2014 г.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1511206"/>
            <a:ext cx="7849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Seven years later what we can see …</a:t>
            </a:r>
            <a:endParaRPr lang="bg-BG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28068" y="4077072"/>
            <a:ext cx="784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Institutional adaptation to EU – certain EU standards as political, economical, legal and administrative;</a:t>
            </a:r>
          </a:p>
          <a:p>
            <a:pPr marL="342900" indent="-342900">
              <a:buAutoNum type="arabicPeriod"/>
            </a:pPr>
            <a:r>
              <a:rPr lang="en-GB" dirty="0" smtClean="0"/>
              <a:t>Amendments to the legislation – 10 new laws were adopted. 332 regulations were amended, 127 of them affect local authorities between 2007-2014</a:t>
            </a:r>
          </a:p>
          <a:p>
            <a:pPr marL="342900" indent="-342900">
              <a:buAutoNum type="arabicPeriod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82395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8028" y="370111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20</a:t>
            </a:r>
            <a:r>
              <a:rPr lang="bg-BG" sz="3200" dirty="0" smtClean="0">
                <a:solidFill>
                  <a:schemeClr val="bg1"/>
                </a:solidFill>
              </a:rPr>
              <a:t>15</a:t>
            </a:r>
            <a:r>
              <a:rPr lang="en-GB" sz="3200" dirty="0" smtClean="0">
                <a:solidFill>
                  <a:schemeClr val="bg1"/>
                </a:solidFill>
              </a:rPr>
              <a:t> </a:t>
            </a:r>
            <a:r>
              <a:rPr lang="bg-BG" sz="3200" dirty="0">
                <a:solidFill>
                  <a:schemeClr val="bg1"/>
                </a:solidFill>
              </a:rPr>
              <a:t>г.</a:t>
            </a:r>
          </a:p>
          <a:p>
            <a:pPr algn="ctr"/>
            <a:r>
              <a:rPr lang="bg-BG" sz="3200" dirty="0">
                <a:solidFill>
                  <a:schemeClr val="bg1"/>
                </a:solidFill>
              </a:rPr>
              <a:t> </a:t>
            </a:r>
            <a:r>
              <a:rPr lang="bg-BG" sz="3000" dirty="0" smtClean="0">
                <a:solidFill>
                  <a:schemeClr val="bg1"/>
                </a:solidFill>
              </a:rPr>
              <a:t>Седем години по-късно какво виждаме ние</a:t>
            </a:r>
            <a:r>
              <a:rPr lang="en-US" sz="3000" dirty="0" smtClean="0">
                <a:solidFill>
                  <a:schemeClr val="bg1"/>
                </a:solidFill>
              </a:rPr>
              <a:t>…</a:t>
            </a:r>
            <a:endParaRPr lang="bg-BG" sz="3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9170" y="256490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</a:rPr>
              <a:t>3. Повишени изисквания към фирмите – невъзможност за покриване на тези изисквания, което доведе до фалит на дребния бизнес</a:t>
            </a:r>
            <a:r>
              <a:rPr lang="en-GB" dirty="0" smtClean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1511206"/>
            <a:ext cx="7849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Seven years later what we can see …</a:t>
            </a:r>
            <a:endParaRPr lang="bg-BG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59170" y="3645024"/>
            <a:ext cx="7673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Increased requirements to business –impossibility to meet  this requirements have led to small business bankrupt. 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2556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3627" y="539388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Институционален капацитет</a:t>
            </a:r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815207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</a:rPr>
              <a:t>Европейските средства и фондове дават възможност за финансиране на проекти и решаване на проблеми. Усвояването им е свързано с изграждането на административен капацитет.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23627" y="1268760"/>
            <a:ext cx="6948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Institutional capacity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555" y="2910405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European founds and programs give opportunity for financing the projects and solving the problems. Using them is related with building up administration capacity.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260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3627" y="539388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Институционален капацитет</a:t>
            </a:r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556792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</a:rPr>
              <a:t>Администрацията на национално ниво се увеличи на брой, но не качествено. Подготовката на кадри отне много време, което забави </a:t>
            </a:r>
            <a:r>
              <a:rPr lang="bg-BG" dirty="0">
                <a:solidFill>
                  <a:schemeClr val="bg1"/>
                </a:solidFill>
              </a:rPr>
              <a:t>у</a:t>
            </a:r>
            <a:r>
              <a:rPr lang="bg-BG" dirty="0" smtClean="0">
                <a:solidFill>
                  <a:schemeClr val="bg1"/>
                </a:solidFill>
              </a:rPr>
              <a:t>свояването на средствата. Българската администрация не бе подготвена за това предизвикателство.</a:t>
            </a:r>
          </a:p>
          <a:p>
            <a:r>
              <a:rPr lang="bg-BG" dirty="0" smtClean="0">
                <a:solidFill>
                  <a:schemeClr val="bg1"/>
                </a:solidFill>
              </a:rPr>
              <a:t>През 2007 г. в община Аксаково работеха </a:t>
            </a:r>
            <a:r>
              <a:rPr lang="bg-BG" dirty="0">
                <a:solidFill>
                  <a:schemeClr val="bg1"/>
                </a:solidFill>
              </a:rPr>
              <a:t>3</a:t>
            </a:r>
            <a:r>
              <a:rPr lang="bg-BG" dirty="0" smtClean="0">
                <a:solidFill>
                  <a:schemeClr val="bg1"/>
                </a:solidFill>
              </a:rPr>
              <a:t> човека по проекти и програми, през 2014 г. са 12. </a:t>
            </a:r>
            <a:endParaRPr lang="bg-BG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223627" y="1084094"/>
            <a:ext cx="694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Institutional capacity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3573016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number of public servants at state level was increased but not their quality. Training of servants took long time which delayed spending the founds. Bulgarian administration wasn`t ready for this challenges.</a:t>
            </a:r>
          </a:p>
          <a:p>
            <a:r>
              <a:rPr lang="en-GB" dirty="0" smtClean="0"/>
              <a:t>In 2007 in </a:t>
            </a:r>
            <a:r>
              <a:rPr lang="en-GB" dirty="0" err="1" smtClean="0"/>
              <a:t>Aksakovo</a:t>
            </a:r>
            <a:r>
              <a:rPr lang="en-GB" dirty="0" smtClean="0"/>
              <a:t> municipality worked 3 people on programmer and projects, in 2014 they were 12.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65578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31540" y="620688"/>
            <a:ext cx="8460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600" dirty="0" smtClean="0">
                <a:solidFill>
                  <a:schemeClr val="bg1"/>
                </a:solidFill>
              </a:rPr>
              <a:t>Хората, богатството на една държава</a:t>
            </a:r>
            <a:endParaRPr lang="bg-BG" sz="36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1540" y="1916832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</a:rPr>
              <a:t>Една от най-големите свободи, които даде ЕС е свободното движение на хора и стоки.</a:t>
            </a:r>
          </a:p>
          <a:p>
            <a:r>
              <a:rPr lang="bg-BG" dirty="0" err="1" smtClean="0">
                <a:solidFill>
                  <a:schemeClr val="bg1"/>
                </a:solidFill>
              </a:rPr>
              <a:t>Привлекателнотостта</a:t>
            </a:r>
            <a:r>
              <a:rPr lang="bg-BG" dirty="0" smtClean="0">
                <a:solidFill>
                  <a:schemeClr val="bg1"/>
                </a:solidFill>
              </a:rPr>
              <a:t> на развитите държави от към възможности за работа доведе до засилени емиграционни процеси. Броя на български  емигриралите в страни на ЕС е 612 000.</a:t>
            </a:r>
          </a:p>
          <a:p>
            <a:endParaRPr lang="bg-BG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sp>
        <p:nvSpPr>
          <p:cNvPr id="4" name="TextBox 3"/>
          <p:cNvSpPr txBox="1"/>
          <p:nvPr/>
        </p:nvSpPr>
        <p:spPr>
          <a:xfrm>
            <a:off x="1043608" y="1247515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– the treasure of a nation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861048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of the greatest freedoms which EU gave is free movement of people and goods.</a:t>
            </a:r>
          </a:p>
          <a:p>
            <a:r>
              <a:rPr lang="en-US" dirty="0" smtClean="0"/>
              <a:t>Developed countries are attractive with the chances to get a job which intensifies emigration processes. </a:t>
            </a:r>
          </a:p>
          <a:p>
            <a:r>
              <a:rPr lang="en-US" dirty="0"/>
              <a:t>T</a:t>
            </a:r>
            <a:r>
              <a:rPr lang="en-US" dirty="0" smtClean="0"/>
              <a:t>he number of Bulgarian`s emigrants is 612 000 in EU countries.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6466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752024"/>
              </p:ext>
            </p:extLst>
          </p:nvPr>
        </p:nvGraphicFramePr>
        <p:xfrm>
          <a:off x="868811" y="1916832"/>
          <a:ext cx="7344815" cy="344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Chart" r:id="rId9" imgW="2714549" imgH="1181100" progId="MSGraph.Chart.8">
                  <p:embed/>
                </p:oleObj>
              </mc:Choice>
              <mc:Fallback>
                <p:oleObj name="Chart" r:id="rId9" imgW="2714549" imgH="1181100" progId="MSGraph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11" y="1916832"/>
                        <a:ext cx="7344815" cy="344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5536" y="694437"/>
            <a:ext cx="81369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>
                <a:solidFill>
                  <a:schemeClr val="bg1"/>
                </a:solidFill>
              </a:rPr>
              <a:t>Профил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на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мигрантите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от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страната</a:t>
            </a:r>
            <a:r>
              <a:rPr lang="en-US" sz="2200" b="1" dirty="0">
                <a:solidFill>
                  <a:schemeClr val="bg1"/>
                </a:solidFill>
              </a:rPr>
              <a:t> в </a:t>
            </a:r>
            <a:r>
              <a:rPr lang="en-US" sz="2200" b="1" dirty="0" err="1">
                <a:solidFill>
                  <a:schemeClr val="bg1"/>
                </a:solidFill>
              </a:rPr>
              <a:t>чужбина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по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възраст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</a:rPr>
              <a:t>(%)</a:t>
            </a:r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0849" y="1340768"/>
            <a:ext cx="6745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Profile of emigrants by age</a:t>
            </a:r>
            <a:endParaRPr lang="bg-BG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599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493577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chemeClr val="bg1"/>
                </a:solidFill>
              </a:rPr>
              <a:t>Брой на българските граждани в чужбина по държави</a:t>
            </a:r>
            <a:endParaRPr lang="bg-BG" sz="2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6206"/>
            <a:ext cx="8424936" cy="4243033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06857" y="940078"/>
            <a:ext cx="6787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Bulgarian`s abroad by states</a:t>
            </a:r>
            <a:endParaRPr lang="bg-BG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9704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333</TotalTime>
  <Words>1111</Words>
  <Application>Microsoft Office PowerPoint</Application>
  <PresentationFormat>On-screen Show (4:3)</PresentationFormat>
  <Paragraphs>87</Paragraphs>
  <Slides>12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Waveform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24</cp:revision>
  <dcterms:created xsi:type="dcterms:W3CDTF">2015-08-03T09:40:45Z</dcterms:created>
  <dcterms:modified xsi:type="dcterms:W3CDTF">2015-08-26T17:33:19Z</dcterms:modified>
</cp:coreProperties>
</file>